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5" r:id="rId4"/>
    <p:sldId id="258" r:id="rId5"/>
    <p:sldId id="261" r:id="rId6"/>
    <p:sldId id="260" r:id="rId7"/>
    <p:sldId id="262" r:id="rId8"/>
    <p:sldId id="263" r:id="rId9"/>
    <p:sldId id="264" r:id="rId10"/>
    <p:sldId id="267" r:id="rId11"/>
    <p:sldId id="266" r:id="rId12"/>
    <p:sldId id="272" r:id="rId13"/>
    <p:sldId id="273" r:id="rId14"/>
    <p:sldId id="268" r:id="rId15"/>
    <p:sldId id="269" r:id="rId16"/>
    <p:sldId id="270" r:id="rId17"/>
    <p:sldId id="275" r:id="rId18"/>
    <p:sldId id="271" r:id="rId19"/>
    <p:sldId id="276" r:id="rId20"/>
    <p:sldId id="277" r:id="rId21"/>
    <p:sldId id="278" r:id="rId22"/>
    <p:sldId id="274"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46" d="100"/>
          <a:sy n="46" d="100"/>
        </p:scale>
        <p:origin x="6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4F57-F6C7-492C-9E73-F80623D59005}" type="datetimeFigureOut">
              <a:rPr lang="en-US" smtClean="0"/>
              <a:t>10/8/2018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176334-1F1B-42E5-8F21-95571BECB182}" type="slidenum">
              <a:rPr lang="en-US" smtClean="0"/>
              <a:t>‹#›</a:t>
            </a:fld>
            <a:endParaRPr lang="en-US"/>
          </a:p>
        </p:txBody>
      </p:sp>
    </p:spTree>
    <p:extLst>
      <p:ext uri="{BB962C8B-B14F-4D97-AF65-F5344CB8AC3E}">
        <p14:creationId xmlns:p14="http://schemas.microsoft.com/office/powerpoint/2010/main" val="156863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sz="2400" b="1">
                <a:solidFill>
                  <a:schemeClr val="tx1"/>
                </a:solidFill>
                <a:latin typeface="Garamond" pitchFamily="18" charset="0"/>
              </a:defRPr>
            </a:lvl1pPr>
            <a:lvl2pPr marL="742950" indent="-285750" eaLnBrk="0" hangingPunct="0">
              <a:defRPr sz="2400" b="1">
                <a:solidFill>
                  <a:schemeClr val="tx1"/>
                </a:solidFill>
                <a:latin typeface="Garamond" pitchFamily="18" charset="0"/>
              </a:defRPr>
            </a:lvl2pPr>
            <a:lvl3pPr marL="1143000" indent="-228600" eaLnBrk="0" hangingPunct="0">
              <a:defRPr sz="2400" b="1">
                <a:solidFill>
                  <a:schemeClr val="tx1"/>
                </a:solidFill>
                <a:latin typeface="Garamond" pitchFamily="18" charset="0"/>
              </a:defRPr>
            </a:lvl3pPr>
            <a:lvl4pPr marL="1600200" indent="-228600" eaLnBrk="0" hangingPunct="0">
              <a:defRPr sz="2400" b="1">
                <a:solidFill>
                  <a:schemeClr val="tx1"/>
                </a:solidFill>
                <a:latin typeface="Garamond" pitchFamily="18" charset="0"/>
              </a:defRPr>
            </a:lvl4pPr>
            <a:lvl5pPr marL="2057400" indent="-228600" eaLnBrk="0" hangingPunct="0">
              <a:defRPr sz="2400" b="1">
                <a:solidFill>
                  <a:schemeClr val="tx1"/>
                </a:solidFill>
                <a:latin typeface="Garamond" pitchFamily="18" charset="0"/>
              </a:defRPr>
            </a:lvl5pPr>
            <a:lvl6pPr marL="2514600" indent="-228600" eaLnBrk="0" fontAlgn="base" hangingPunct="0">
              <a:spcBef>
                <a:spcPct val="0"/>
              </a:spcBef>
              <a:spcAft>
                <a:spcPct val="0"/>
              </a:spcAft>
              <a:defRPr sz="2400" b="1">
                <a:solidFill>
                  <a:schemeClr val="tx1"/>
                </a:solidFill>
                <a:latin typeface="Garamond" pitchFamily="18" charset="0"/>
              </a:defRPr>
            </a:lvl6pPr>
            <a:lvl7pPr marL="2971800" indent="-228600" eaLnBrk="0" fontAlgn="base" hangingPunct="0">
              <a:spcBef>
                <a:spcPct val="0"/>
              </a:spcBef>
              <a:spcAft>
                <a:spcPct val="0"/>
              </a:spcAft>
              <a:defRPr sz="2400" b="1">
                <a:solidFill>
                  <a:schemeClr val="tx1"/>
                </a:solidFill>
                <a:latin typeface="Garamond" pitchFamily="18" charset="0"/>
              </a:defRPr>
            </a:lvl7pPr>
            <a:lvl8pPr marL="3429000" indent="-228600" eaLnBrk="0" fontAlgn="base" hangingPunct="0">
              <a:spcBef>
                <a:spcPct val="0"/>
              </a:spcBef>
              <a:spcAft>
                <a:spcPct val="0"/>
              </a:spcAft>
              <a:defRPr sz="2400" b="1">
                <a:solidFill>
                  <a:schemeClr val="tx1"/>
                </a:solidFill>
                <a:latin typeface="Garamond" pitchFamily="18" charset="0"/>
              </a:defRPr>
            </a:lvl8pPr>
            <a:lvl9pPr marL="3886200" indent="-228600" eaLnBrk="0" fontAlgn="base" hangingPunct="0">
              <a:spcBef>
                <a:spcPct val="0"/>
              </a:spcBef>
              <a:spcAft>
                <a:spcPct val="0"/>
              </a:spcAft>
              <a:defRPr sz="2400" b="1">
                <a:solidFill>
                  <a:schemeClr val="tx1"/>
                </a:solidFill>
                <a:latin typeface="Garamond" pitchFamily="18" charset="0"/>
              </a:defRPr>
            </a:lvl9pPr>
          </a:lstStyle>
          <a:p>
            <a:pPr eaLnBrk="1" hangingPunct="1"/>
            <a:fld id="{47C6650B-F25D-4462-B046-21D2CC3B5FEB}" type="slidenum">
              <a:rPr lang="en-US" sz="1200" b="0" smtClean="0">
                <a:latin typeface="Arial" charset="0"/>
              </a:rPr>
              <a:pPr eaLnBrk="1" hangingPunct="1"/>
              <a:t>12</a:t>
            </a:fld>
            <a:endParaRPr lang="en-US" sz="1200" b="0" smtClean="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smtClean="0"/>
              <a:t>Setting up computational complexity here</a:t>
            </a:r>
          </a:p>
        </p:txBody>
      </p:sp>
    </p:spTree>
    <p:extLst>
      <p:ext uri="{BB962C8B-B14F-4D97-AF65-F5344CB8AC3E}">
        <p14:creationId xmlns:p14="http://schemas.microsoft.com/office/powerpoint/2010/main" val="2552254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8F6F76-A720-42E3-8B92-218C4544DADD}"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2019560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F6F76-A720-42E3-8B92-218C4544DADD}"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158577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F6F76-A720-42E3-8B92-218C4544DADD}"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1929542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F6F76-A720-42E3-8B92-218C4544DADD}"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202002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8F6F76-A720-42E3-8B92-218C4544DADD}"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741654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8F6F76-A720-42E3-8B92-218C4544DADD}"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2265166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8F6F76-A720-42E3-8B92-218C4544DADD}" type="datetimeFigureOut">
              <a:rPr lang="en-US" smtClean="0"/>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2122194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8F6F76-A720-42E3-8B92-218C4544DADD}" type="datetimeFigureOut">
              <a:rPr lang="en-US" smtClean="0"/>
              <a:t>10/8/2018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4583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F6F76-A720-42E3-8B92-218C4544DADD}" type="datetimeFigureOut">
              <a:rPr lang="en-US" smtClean="0"/>
              <a:t>10/8/2018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128270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F6F76-A720-42E3-8B92-218C4544DADD}"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2057319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F6F76-A720-42E3-8B92-218C4544DADD}"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D09CF8-F0F3-426E-BCC8-F2653BD05087}" type="slidenum">
              <a:rPr lang="en-US" smtClean="0"/>
              <a:t>‹#›</a:t>
            </a:fld>
            <a:endParaRPr lang="en-US"/>
          </a:p>
        </p:txBody>
      </p:sp>
    </p:spTree>
    <p:extLst>
      <p:ext uri="{BB962C8B-B14F-4D97-AF65-F5344CB8AC3E}">
        <p14:creationId xmlns:p14="http://schemas.microsoft.com/office/powerpoint/2010/main" val="352979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F6F76-A720-42E3-8B92-218C4544DADD}" type="datetimeFigureOut">
              <a:rPr lang="en-US" smtClean="0"/>
              <a:t>10/8/2018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D09CF8-F0F3-426E-BCC8-F2653BD05087}" type="slidenum">
              <a:rPr lang="en-US" smtClean="0"/>
              <a:t>‹#›</a:t>
            </a:fld>
            <a:endParaRPr lang="en-US"/>
          </a:p>
        </p:txBody>
      </p:sp>
    </p:spTree>
    <p:extLst>
      <p:ext uri="{BB962C8B-B14F-4D97-AF65-F5344CB8AC3E}">
        <p14:creationId xmlns:p14="http://schemas.microsoft.com/office/powerpoint/2010/main" val="1688587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sa/4.0/"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8.png"/><Relationship Id="rId5" Type="http://schemas.openxmlformats.org/officeDocument/2006/relationships/image" Target="../media/image70.png"/><Relationship Id="rId4"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opentextbookstore.com/mathinsociety/" TargetMode="External"/><Relationship Id="rId2" Type="http://schemas.openxmlformats.org/officeDocument/2006/relationships/hyperlink" Target="http://www.coconino.edu/resources/files/pdfs/academics/arts-and-sciences/MAT142/Chapter_6_GraphTheory.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bwMode="auto">
          <a:xfrm>
            <a:off x="1524000" y="495346"/>
            <a:ext cx="9144000" cy="222172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altLang="en-US" sz="4000" b="1" dirty="0" smtClean="0"/>
              <a:t>Graph Theory and Management Science: Hamilton Graphs and</a:t>
            </a:r>
            <a:br>
              <a:rPr lang="en-US" altLang="en-US" sz="4000" b="1" dirty="0" smtClean="0"/>
            </a:br>
            <a:r>
              <a:rPr lang="en-US" altLang="en-US" sz="4000" b="1" dirty="0" smtClean="0"/>
              <a:t>The Traveling Salesperson Problem  (TSP)</a:t>
            </a:r>
            <a:r>
              <a:rPr lang="en-US" altLang="en-US" sz="4000" dirty="0" smtClean="0"/>
              <a:t/>
            </a:r>
            <a:br>
              <a:rPr lang="en-US" altLang="en-US" sz="4000" dirty="0" smtClean="0"/>
            </a:br>
            <a:r>
              <a:rPr lang="en-US" altLang="en-US" b="0" dirty="0" smtClean="0"/>
              <a:t/>
            </a:r>
            <a:br>
              <a:rPr lang="en-US" altLang="en-US" b="0" dirty="0" smtClean="0"/>
            </a:br>
            <a:r>
              <a:rPr lang="en-US" altLang="en-US" b="0" dirty="0" smtClean="0"/>
              <a:t>	</a:t>
            </a:r>
            <a:endParaRPr lang="en-US" altLang="en-US" sz="3200" b="0" dirty="0" smtClean="0"/>
          </a:p>
        </p:txBody>
      </p:sp>
      <p:grpSp>
        <p:nvGrpSpPr>
          <p:cNvPr id="3" name="Group 2"/>
          <p:cNvGrpSpPr/>
          <p:nvPr/>
        </p:nvGrpSpPr>
        <p:grpSpPr>
          <a:xfrm>
            <a:off x="411479" y="5249852"/>
            <a:ext cx="11369040" cy="1361889"/>
            <a:chOff x="433450" y="5352963"/>
            <a:chExt cx="11369040" cy="1361889"/>
          </a:xfrm>
        </p:grpSpPr>
        <p:sp>
          <p:nvSpPr>
            <p:cNvPr id="5" name="Rectangle 4"/>
            <p:cNvSpPr>
              <a:spLocks noChangeArrowheads="1"/>
            </p:cNvSpPr>
            <p:nvPr/>
          </p:nvSpPr>
          <p:spPr bwMode="auto">
            <a:xfrm>
              <a:off x="433450" y="5760745"/>
              <a:ext cx="11369040" cy="95410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49CCF"/>
                  </a:solidFill>
                  <a:effectLst/>
                  <a:latin typeface="source sans pro"/>
                </a:rPr>
                <a:t>                    </a:t>
              </a:r>
              <a:r>
                <a:rPr kumimoji="0" lang="en-US" altLang="en-US" sz="1100" b="0" i="0" u="none" strike="noStrike" cap="none" normalizeH="0" baseline="0" dirty="0" smtClean="0">
                  <a:ln>
                    <a:noFill/>
                  </a:ln>
                  <a:solidFill>
                    <a:schemeClr val="tx1"/>
                  </a:solidFill>
                  <a:effectLst/>
                </a:rPr>
                <a:t/>
              </a:r>
              <a:br>
                <a:rPr kumimoji="0" lang="en-US" altLang="en-US" sz="1100" b="0" i="0" u="none" strike="noStrike" cap="none" normalizeH="0" baseline="0" dirty="0" smtClean="0">
                  <a:ln>
                    <a:noFill/>
                  </a:ln>
                  <a:solidFill>
                    <a:schemeClr val="tx1"/>
                  </a:solidFill>
                  <a:effectLst/>
                </a:rPr>
              </a:br>
              <a:r>
                <a:rPr lang="en-US" altLang="en-US" sz="1400" i="1" dirty="0" smtClean="0">
                  <a:solidFill>
                    <a:srgbClr val="464646"/>
                  </a:solidFill>
                  <a:latin typeface="source sans pro"/>
                </a:rPr>
                <a:t>Graph Theory and Management Science: H</a:t>
              </a:r>
              <a:r>
                <a:rPr lang="en-US" altLang="en-US" sz="1400" i="1" dirty="0" smtClean="0">
                  <a:solidFill>
                    <a:srgbClr val="464646"/>
                  </a:solidFill>
                  <a:latin typeface="source sans pro"/>
                </a:rPr>
                <a:t>amilton </a:t>
              </a:r>
              <a:r>
                <a:rPr lang="en-US" altLang="en-US" sz="1400" i="1" dirty="0" smtClean="0">
                  <a:solidFill>
                    <a:srgbClr val="464646"/>
                  </a:solidFill>
                  <a:latin typeface="source sans pro"/>
                </a:rPr>
                <a:t>Graphs and the Traveling Salesperson Problem</a:t>
              </a:r>
              <a:r>
                <a:rPr lang="en-US" altLang="en-US" sz="1400" dirty="0" smtClean="0">
                  <a:solidFill>
                    <a:srgbClr val="464646"/>
                  </a:solidFill>
                  <a:latin typeface="source sans pro"/>
                </a:rPr>
                <a:t>,</a:t>
              </a:r>
              <a:r>
                <a:rPr kumimoji="0" lang="en-US" altLang="en-US" sz="1400" b="0" i="0" u="none" strike="noStrike" cap="none" normalizeH="0" baseline="0" dirty="0" smtClean="0">
                  <a:ln>
                    <a:noFill/>
                  </a:ln>
                  <a:solidFill>
                    <a:srgbClr val="464646"/>
                  </a:solidFill>
                  <a:effectLst/>
                  <a:latin typeface="source sans pro"/>
                </a:rPr>
                <a:t> </a:t>
              </a:r>
              <a:endParaRPr kumimoji="0" lang="en-US" altLang="en-US" sz="1400" b="0" i="0" u="none" strike="noStrike" cap="none" normalizeH="0" baseline="0" dirty="0" smtClean="0">
                <a:ln>
                  <a:noFill/>
                </a:ln>
                <a:solidFill>
                  <a:srgbClr val="464646"/>
                </a:solidFill>
                <a:effectLst/>
                <a:latin typeface="source sans pro"/>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464646"/>
                  </a:solidFill>
                  <a:effectLst/>
                  <a:latin typeface="source sans pro"/>
                </a:rPr>
                <a:t>by</a:t>
              </a:r>
              <a:r>
                <a:rPr kumimoji="0" lang="en-US" altLang="en-US" sz="1400" b="0" i="0" u="none" strike="noStrike" cap="none" normalizeH="0" dirty="0" smtClean="0">
                  <a:ln>
                    <a:noFill/>
                  </a:ln>
                  <a:solidFill>
                    <a:srgbClr val="464646"/>
                  </a:solidFill>
                  <a:effectLst/>
                  <a:latin typeface="source sans pro"/>
                </a:rPr>
                <a:t> </a:t>
              </a:r>
              <a:r>
                <a:rPr kumimoji="0" lang="en-US" altLang="en-US" sz="1400" b="0" i="0" u="none" strike="noStrike" cap="none" normalizeH="0" dirty="0" smtClean="0">
                  <a:ln>
                    <a:noFill/>
                  </a:ln>
                  <a:solidFill>
                    <a:srgbClr val="464646"/>
                  </a:solidFill>
                  <a:effectLst/>
                  <a:latin typeface="source sans pro"/>
                </a:rPr>
                <a:t>Peggy Mitchell Beauregard,</a:t>
              </a:r>
              <a:r>
                <a:rPr kumimoji="0" lang="en-US" altLang="en-US" sz="1400" b="0" i="0" u="none" strike="noStrike" cap="none" normalizeH="0" baseline="0" dirty="0" smtClean="0">
                  <a:ln>
                    <a:noFill/>
                  </a:ln>
                  <a:solidFill>
                    <a:srgbClr val="464646"/>
                  </a:solidFill>
                  <a:effectLst/>
                  <a:latin typeface="source sans pro"/>
                </a:rPr>
                <a:t> is licensed under 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464646"/>
                  </a:solidFill>
                  <a:effectLst/>
                  <a:latin typeface="source sans pro"/>
                </a:rPr>
                <a:t> </a:t>
              </a:r>
              <a:r>
                <a:rPr kumimoji="0" lang="en-US" altLang="en-US" sz="1400" b="0" i="0" u="none" strike="noStrike" cap="none" normalizeH="0" baseline="0" dirty="0" smtClean="0">
                  <a:ln>
                    <a:noFill/>
                  </a:ln>
                  <a:solidFill>
                    <a:srgbClr val="049CCF"/>
                  </a:solidFill>
                  <a:effectLst/>
                  <a:latin typeface="source sans pro"/>
                  <a:hlinkClick r:id="rId2"/>
                </a:rPr>
                <a:t>Creative Commons Attribution-</a:t>
              </a:r>
              <a:r>
                <a:rPr kumimoji="0" lang="en-US" altLang="en-US" sz="1400" b="0" i="0" u="none" strike="noStrike" cap="none" normalizeH="0" baseline="0" dirty="0" err="1" smtClean="0">
                  <a:ln>
                    <a:noFill/>
                  </a:ln>
                  <a:solidFill>
                    <a:srgbClr val="049CCF"/>
                  </a:solidFill>
                  <a:effectLst/>
                  <a:latin typeface="source sans pro"/>
                  <a:hlinkClick r:id="rId2"/>
                </a:rPr>
                <a:t>ShareAlike</a:t>
              </a:r>
              <a:r>
                <a:rPr kumimoji="0" lang="en-US" altLang="en-US" sz="1400" b="0" i="0" u="none" strike="noStrike" cap="none" normalizeH="0" baseline="0" dirty="0" smtClean="0">
                  <a:ln>
                    <a:noFill/>
                  </a:ln>
                  <a:solidFill>
                    <a:srgbClr val="049CCF"/>
                  </a:solidFill>
                  <a:effectLst/>
                  <a:latin typeface="source sans pro"/>
                  <a:hlinkClick r:id="rId2"/>
                </a:rPr>
                <a:t> 4.0 International License</a:t>
              </a:r>
              <a:r>
                <a:rPr kumimoji="0" lang="en-US" altLang="en-US" sz="1400" b="0" i="0" u="none" strike="noStrike" cap="none" normalizeH="0" baseline="0" dirty="0" smtClean="0">
                  <a:ln>
                    <a:noFill/>
                  </a:ln>
                  <a:solidFill>
                    <a:srgbClr val="464646"/>
                  </a:solidFill>
                  <a:effectLst/>
                  <a:latin typeface="source sans pro"/>
                </a:rPr>
                <a:t>.</a:t>
              </a:r>
              <a:r>
                <a:rPr kumimoji="0" lang="en-US" altLang="en-US" sz="1100" b="0" i="0" u="none" strike="noStrike" cap="none" normalizeH="0" baseline="0" dirty="0" smtClean="0">
                  <a:ln>
                    <a:noFill/>
                  </a:ln>
                  <a:solidFill>
                    <a:schemeClr val="tx1"/>
                  </a:solidFill>
                  <a:effectLst/>
                </a:rPr>
                <a:t> </a:t>
              </a:r>
              <a:endParaRPr kumimoji="0" lang="en-US" altLang="en-US" sz="1400" b="0" i="0" u="none" strike="noStrike" cap="none" normalizeH="0" baseline="0" dirty="0" smtClean="0">
                <a:ln>
                  <a:noFill/>
                </a:ln>
                <a:solidFill>
                  <a:srgbClr val="049CCF"/>
                </a:solidFill>
                <a:effectLst/>
                <a:latin typeface="source sans pro"/>
              </a:endParaRPr>
            </a:p>
          </p:txBody>
        </p:sp>
        <p:pic>
          <p:nvPicPr>
            <p:cNvPr id="6" name="Picture 5"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3116" y="5352963"/>
              <a:ext cx="1157571" cy="407782"/>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Picture 6"/>
          <p:cNvPicPr>
            <a:picLocks noChangeAspect="1"/>
          </p:cNvPicPr>
          <p:nvPr/>
        </p:nvPicPr>
        <p:blipFill>
          <a:blip r:embed="rId4"/>
          <a:stretch>
            <a:fillRect/>
          </a:stretch>
        </p:blipFill>
        <p:spPr>
          <a:xfrm>
            <a:off x="4175562" y="2384565"/>
            <a:ext cx="3548735" cy="2270354"/>
          </a:xfrm>
          <a:prstGeom prst="rect">
            <a:avLst/>
          </a:prstGeom>
        </p:spPr>
      </p:pic>
    </p:spTree>
    <p:extLst>
      <p:ext uri="{BB962C8B-B14F-4D97-AF65-F5344CB8AC3E}">
        <p14:creationId xmlns:p14="http://schemas.microsoft.com/office/powerpoint/2010/main" val="1096395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861" y="365125"/>
            <a:ext cx="10677939" cy="1325563"/>
          </a:xfrm>
        </p:spPr>
        <p:txBody>
          <a:bodyPr>
            <a:normAutofit/>
          </a:bodyPr>
          <a:lstStyle/>
          <a:p>
            <a:r>
              <a:rPr lang="en-US" sz="3600" dirty="0" smtClean="0"/>
              <a:t>Here is the tree for the TSP with five vertices. </a:t>
            </a:r>
            <a:br>
              <a:rPr lang="en-US" sz="3600" dirty="0" smtClean="0"/>
            </a:br>
            <a:r>
              <a:rPr lang="en-US" sz="3600" dirty="0" smtClean="0"/>
              <a:t>At the end of each branch, we return home to Seattle. </a:t>
            </a:r>
            <a:endParaRPr lang="en-US" sz="3600" dirty="0"/>
          </a:p>
        </p:txBody>
      </p:sp>
      <p:pic>
        <p:nvPicPr>
          <p:cNvPr id="4" name="Picture 3"/>
          <p:cNvPicPr>
            <a:picLocks noChangeAspect="1"/>
          </p:cNvPicPr>
          <p:nvPr/>
        </p:nvPicPr>
        <p:blipFill>
          <a:blip r:embed="rId2"/>
          <a:stretch>
            <a:fillRect/>
          </a:stretch>
        </p:blipFill>
        <p:spPr>
          <a:xfrm>
            <a:off x="1181127" y="1690688"/>
            <a:ext cx="9829745" cy="2732336"/>
          </a:xfrm>
          <a:prstGeom prst="rect">
            <a:avLst/>
          </a:prstGeom>
        </p:spPr>
      </p:pic>
      <p:sp>
        <p:nvSpPr>
          <p:cNvPr id="5" name="TextBox 4"/>
          <p:cNvSpPr txBox="1"/>
          <p:nvPr/>
        </p:nvSpPr>
        <p:spPr>
          <a:xfrm>
            <a:off x="598003" y="4837043"/>
            <a:ext cx="10995991" cy="1569660"/>
          </a:xfrm>
          <a:prstGeom prst="rect">
            <a:avLst/>
          </a:prstGeom>
          <a:noFill/>
        </p:spPr>
        <p:txBody>
          <a:bodyPr wrap="square" rtlCol="0">
            <a:spAutoFit/>
          </a:bodyPr>
          <a:lstStyle/>
          <a:p>
            <a:r>
              <a:rPr lang="en-US" sz="2400" dirty="0" smtClean="0"/>
              <a:t>Note that we have 24 branches, half  of whom are repeats, so we have 12 calculations. </a:t>
            </a:r>
          </a:p>
          <a:p>
            <a:endParaRPr lang="en-US" sz="2400" dirty="0"/>
          </a:p>
          <a:p>
            <a:r>
              <a:rPr lang="en-US" sz="2400" dirty="0" smtClean="0"/>
              <a:t>How many calculations for six cities?   You can imagine that making a tree becomes somewhat impractical. </a:t>
            </a:r>
            <a:endParaRPr lang="en-US" sz="2400" dirty="0"/>
          </a:p>
        </p:txBody>
      </p:sp>
    </p:spTree>
    <p:extLst>
      <p:ext uri="{BB962C8B-B14F-4D97-AF65-F5344CB8AC3E}">
        <p14:creationId xmlns:p14="http://schemas.microsoft.com/office/powerpoint/2010/main" val="2703048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136145"/>
            <a:ext cx="10515600" cy="1325563"/>
          </a:xfrm>
        </p:spPr>
        <p:txBody>
          <a:bodyPr/>
          <a:lstStyle/>
          <a:p>
            <a:r>
              <a:rPr lang="en-US" b="1" dirty="0" smtClean="0">
                <a:solidFill>
                  <a:srgbClr val="FF0000"/>
                </a:solidFill>
              </a:rPr>
              <a:t>How many possible circuits starting from A? Paths? </a:t>
            </a:r>
            <a:endParaRPr lang="en-US" b="1" dirty="0">
              <a:solidFill>
                <a:srgbClr val="FF0000"/>
              </a:solidFill>
            </a:endParaRPr>
          </a:p>
        </p:txBody>
      </p:sp>
      <p:sp>
        <p:nvSpPr>
          <p:cNvPr id="3" name="Content Placeholder 2"/>
          <p:cNvSpPr>
            <a:spLocks noGrp="1"/>
          </p:cNvSpPr>
          <p:nvPr>
            <p:ph idx="1"/>
          </p:nvPr>
        </p:nvSpPr>
        <p:spPr>
          <a:xfrm>
            <a:off x="838200" y="1414806"/>
            <a:ext cx="10515600" cy="5443193"/>
          </a:xfrm>
        </p:spPr>
        <p:txBody>
          <a:bodyPr>
            <a:normAutofit/>
          </a:bodyPr>
          <a:lstStyle/>
          <a:p>
            <a:pPr marL="0" indent="0">
              <a:buNone/>
            </a:pPr>
            <a:r>
              <a:rPr lang="en-US" dirty="0" smtClean="0"/>
              <a:t>For a complete graph on n vertices, there are		unique circuits. </a:t>
            </a:r>
          </a:p>
          <a:p>
            <a:pPr marL="0" indent="0">
              <a:buNone/>
            </a:pPr>
            <a:endParaRPr lang="en-US" dirty="0"/>
          </a:p>
          <a:p>
            <a:pPr marL="0" indent="0">
              <a:buNone/>
            </a:pPr>
            <a:endParaRPr lang="en-US" dirty="0"/>
          </a:p>
          <a:p>
            <a:pPr marL="0" indent="0">
              <a:buNone/>
            </a:pPr>
            <a:r>
              <a:rPr lang="en-US" dirty="0" smtClean="0"/>
              <a:t> </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Note that for Hamilton paths, we do NOT divide by two. </a:t>
            </a:r>
            <a:endParaRPr lang="en-US" dirty="0"/>
          </a:p>
        </p:txBody>
      </p:sp>
      <p:pic>
        <p:nvPicPr>
          <p:cNvPr id="4" name="Picture 3"/>
          <p:cNvPicPr>
            <a:picLocks noChangeAspect="1"/>
          </p:cNvPicPr>
          <p:nvPr/>
        </p:nvPicPr>
        <p:blipFill>
          <a:blip r:embed="rId2"/>
          <a:stretch>
            <a:fillRect/>
          </a:stretch>
        </p:blipFill>
        <p:spPr>
          <a:xfrm>
            <a:off x="7650677" y="1192109"/>
            <a:ext cx="1254784" cy="1013480"/>
          </a:xfrm>
          <a:prstGeom prst="rect">
            <a:avLst/>
          </a:prstGeom>
        </p:spPr>
      </p:pic>
      <p:sp>
        <p:nvSpPr>
          <p:cNvPr id="6" name="Rectangle 63"/>
          <p:cNvSpPr txBox="1">
            <a:spLocks noChangeArrowheads="1"/>
          </p:cNvSpPr>
          <p:nvPr/>
        </p:nvSpPr>
        <p:spPr>
          <a:xfrm>
            <a:off x="1225640" y="2567125"/>
            <a:ext cx="10515600" cy="24415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Vertices		     Circuit		        Path		</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4	 		3!/2 = (3*2*1)/2 = 3		3!</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5	     		 4!/2 = 12			4!</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6</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7</a:t>
            </a:r>
            <a:endParaRPr lang="en-US" sz="2400" dirty="0">
              <a:solidFill>
                <a:schemeClr val="accent1"/>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110142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2" name="ResponseCounter" hidden="1"/>
          <p:cNvGrpSpPr>
            <a:grpSpLocks/>
          </p:cNvGrpSpPr>
          <p:nvPr>
            <p:custDataLst>
              <p:tags r:id="rId2"/>
            </p:custDataLst>
          </p:nvPr>
        </p:nvGrpSpPr>
        <p:grpSpPr bwMode="auto">
          <a:xfrm>
            <a:off x="5281613" y="4316413"/>
            <a:ext cx="952500" cy="952500"/>
            <a:chOff x="160" y="3360"/>
            <a:chExt cx="600" cy="600"/>
          </a:xfrm>
        </p:grpSpPr>
        <p:sp>
          <p:nvSpPr>
            <p:cNvPr id="17415" name="RCOuter" hidden="1"/>
            <p:cNvSpPr>
              <a:spLocks noChangeArrowheads="1"/>
            </p:cNvSpPr>
            <p:nvPr/>
          </p:nvSpPr>
          <p:spPr bwMode="auto">
            <a:xfrm>
              <a:off x="160" y="3360"/>
              <a:ext cx="600" cy="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6" name="RCInner" hidden="1"/>
            <p:cNvSpPr>
              <a:spLocks noChangeArrowheads="1"/>
            </p:cNvSpPr>
            <p:nvPr/>
          </p:nvSpPr>
          <p:spPr bwMode="auto">
            <a:xfrm>
              <a:off x="160" y="3360"/>
              <a:ext cx="600" cy="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aseline="-25000">
                  <a:latin typeface="Tahoma" pitchFamily="34" charset="0"/>
                </a:rPr>
                <a:t>0 of 30</a:t>
              </a:r>
            </a:p>
          </p:txBody>
        </p:sp>
      </p:grpSp>
      <p:sp>
        <p:nvSpPr>
          <p:cNvPr id="2" name="Rectangle 1"/>
          <p:cNvSpPr/>
          <p:nvPr/>
        </p:nvSpPr>
        <p:spPr>
          <a:xfrm>
            <a:off x="399245" y="356658"/>
            <a:ext cx="11277104" cy="523220"/>
          </a:xfrm>
          <a:prstGeom prst="rect">
            <a:avLst/>
          </a:prstGeom>
        </p:spPr>
        <p:txBody>
          <a:bodyPr wrap="square">
            <a:spAutoFit/>
          </a:bodyPr>
          <a:lstStyle/>
          <a:p>
            <a:r>
              <a:rPr lang="en-US" sz="2800" dirty="0" smtClean="0">
                <a:latin typeface="Arial Unicode MS" pitchFamily="34" charset="-128"/>
                <a:ea typeface="Arial Unicode MS" pitchFamily="34" charset="-128"/>
                <a:cs typeface="Arial Unicode MS" pitchFamily="34" charset="-128"/>
              </a:rPr>
              <a:t>What if we are NOT given a starting vertex?	       Hamilton circuits. </a:t>
            </a:r>
            <a:endParaRPr lang="en-US" sz="2800" dirty="0"/>
          </a:p>
        </p:txBody>
      </p:sp>
      <p:sp>
        <p:nvSpPr>
          <p:cNvPr id="11" name="Rectangle 63"/>
          <p:cNvSpPr txBox="1">
            <a:spLocks noChangeArrowheads="1"/>
          </p:cNvSpPr>
          <p:nvPr/>
        </p:nvSpPr>
        <p:spPr>
          <a:xfrm>
            <a:off x="1296613" y="1248222"/>
            <a:ext cx="10515600" cy="24415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Vertices		     Circuit		        Path		</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4	 	4!/2 = (4*3*2*1)/2 = 12		4!</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5	     		 5!/2 = 60			5!</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6</a:t>
            </a:r>
          </a:p>
          <a:p>
            <a:pPr>
              <a:buFontTx/>
              <a:buNone/>
            </a:pPr>
            <a:r>
              <a:rPr lang="en-US" sz="2400" dirty="0" smtClean="0">
                <a:solidFill>
                  <a:schemeClr val="accent1"/>
                </a:solidFill>
                <a:latin typeface="Arial Unicode MS" pitchFamily="34" charset="-128"/>
                <a:ea typeface="Arial Unicode MS" pitchFamily="34" charset="-128"/>
                <a:cs typeface="Arial Unicode MS" pitchFamily="34" charset="-128"/>
              </a:rPr>
              <a:t>       7</a:t>
            </a:r>
            <a:endParaRPr lang="en-US" sz="2400" dirty="0">
              <a:solidFill>
                <a:schemeClr val="accent1"/>
              </a:solidFill>
              <a:latin typeface="Arial Unicode MS" pitchFamily="34" charset="-128"/>
              <a:ea typeface="Arial Unicode MS" pitchFamily="34" charset="-128"/>
              <a:cs typeface="Arial Unicode MS" pitchFamily="34" charset="-128"/>
            </a:endParaRPr>
          </a:p>
        </p:txBody>
      </p:sp>
      <mc:AlternateContent xmlns:mc="http://schemas.openxmlformats.org/markup-compatibility/2006" xmlns:a14="http://schemas.microsoft.com/office/drawing/2010/main">
        <mc:Choice Requires="a14">
          <p:sp>
            <p:nvSpPr>
              <p:cNvPr id="7" name="Rectangle 6"/>
              <p:cNvSpPr/>
              <p:nvPr/>
            </p:nvSpPr>
            <p:spPr>
              <a:xfrm>
                <a:off x="7790078" y="227584"/>
                <a:ext cx="523348" cy="78136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i="1" smtClean="0">
                              <a:latin typeface="Cambria Math" panose="02040503050406030204" pitchFamily="18" charset="0"/>
                              <a:ea typeface="Arial Unicode MS" pitchFamily="34" charset="-128"/>
                              <a:cs typeface="Arial Unicode MS" pitchFamily="34" charset="-128"/>
                            </a:rPr>
                          </m:ctrlPr>
                        </m:fPr>
                        <m:num>
                          <m:r>
                            <a:rPr lang="en-US" sz="2400" b="0" i="1" smtClean="0">
                              <a:latin typeface="Cambria Math" panose="02040503050406030204" pitchFamily="18" charset="0"/>
                              <a:ea typeface="Arial Unicode MS" pitchFamily="34" charset="-128"/>
                              <a:cs typeface="Arial Unicode MS" pitchFamily="34" charset="-128"/>
                            </a:rPr>
                            <m:t>𝑛</m:t>
                          </m:r>
                          <m:r>
                            <a:rPr lang="en-US" sz="2400" b="0" i="1" smtClean="0">
                              <a:latin typeface="Cambria Math" panose="02040503050406030204" pitchFamily="18" charset="0"/>
                              <a:ea typeface="Arial Unicode MS" pitchFamily="34" charset="-128"/>
                              <a:cs typeface="Arial Unicode MS" pitchFamily="34" charset="-128"/>
                            </a:rPr>
                            <m:t>!</m:t>
                          </m:r>
                        </m:num>
                        <m:den>
                          <m:r>
                            <a:rPr lang="en-US" sz="2400" b="0" i="1" smtClean="0">
                              <a:latin typeface="Cambria Math" panose="02040503050406030204" pitchFamily="18" charset="0"/>
                              <a:ea typeface="Arial Unicode MS" pitchFamily="34" charset="-128"/>
                              <a:cs typeface="Arial Unicode MS" pitchFamily="34" charset="-128"/>
                            </a:rPr>
                            <m:t>2</m:t>
                          </m:r>
                        </m:den>
                      </m:f>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7790078" y="227584"/>
                <a:ext cx="523348" cy="781368"/>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Subtitle 2"/>
              <p:cNvSpPr txBox="1">
                <a:spLocks/>
              </p:cNvSpPr>
              <p:nvPr/>
            </p:nvSpPr>
            <p:spPr bwMode="auto">
              <a:xfrm>
                <a:off x="1519171" y="4891867"/>
                <a:ext cx="8458200" cy="175260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3200" dirty="0" smtClean="0"/>
                  <a:t>The </a:t>
                </a:r>
                <a:r>
                  <a:rPr lang="en-US" altLang="en-US" sz="3200" b="1" dirty="0">
                    <a:solidFill>
                      <a:srgbClr val="FF0000"/>
                    </a:solidFill>
                  </a:rPr>
                  <a:t>brute-force algorithm </a:t>
                </a:r>
                <a:r>
                  <a:rPr lang="en-US" altLang="en-US" sz="3200" dirty="0"/>
                  <a:t>requires </a:t>
                </a:r>
                <a:r>
                  <a:rPr lang="en-US" altLang="en-US" sz="3200" dirty="0" smtClean="0"/>
                  <a:t>checking</a:t>
                </a:r>
              </a:p>
              <a:p>
                <a:pPr marL="0" indent="0" algn="ctr">
                  <a:buNone/>
                </a:pPr>
                <a:r>
                  <a:rPr lang="en-US" altLang="en-US" sz="3200" dirty="0" smtClean="0"/>
                  <a:t> 10</a:t>
                </a:r>
                <a:r>
                  <a:rPr lang="en-US" altLang="en-US" sz="3200" dirty="0"/>
                  <a:t>!/2 = 1,814,400 </a:t>
                </a:r>
                <a:r>
                  <a:rPr lang="en-US" altLang="en-US" sz="3200" dirty="0" smtClean="0"/>
                  <a:t>  Hamilton </a:t>
                </a:r>
                <a:r>
                  <a:rPr lang="en-US" altLang="en-US" sz="3200" dirty="0"/>
                  <a:t>circuits.  </a:t>
                </a:r>
                <a:endParaRPr lang="en-US" altLang="en-US" sz="3200" dirty="0" smtClean="0"/>
              </a:p>
              <a:p>
                <a:pPr marL="0" indent="0" algn="ctr">
                  <a:buNone/>
                </a:pPr>
                <a:r>
                  <a:rPr lang="en-US" altLang="en-US" sz="3200" dirty="0" smtClean="0"/>
                  <a:t>(</a:t>
                </a:r>
                <a:r>
                  <a:rPr lang="en-US" altLang="en-US" sz="3200" dirty="0"/>
                  <a:t>10 factorial </a:t>
                </a:r>
                <a14:m>
                  <m:oMath xmlns:m="http://schemas.openxmlformats.org/officeDocument/2006/math">
                    <m:r>
                      <a:rPr lang="en-US" altLang="en-US" sz="3200" i="1">
                        <a:latin typeface="Cambria Math" panose="02040503050406030204" pitchFamily="18" charset="0"/>
                        <a:ea typeface="Cambria Math" panose="02040503050406030204" pitchFamily="18" charset="0"/>
                      </a:rPr>
                      <m:t>÷2</m:t>
                    </m:r>
                  </m:oMath>
                </a14:m>
                <a:r>
                  <a:rPr lang="en-US" altLang="en-US" sz="3200" dirty="0" smtClean="0"/>
                  <a:t>)</a:t>
                </a:r>
              </a:p>
              <a:p>
                <a:pPr marL="0" indent="0" algn="ctr">
                  <a:buNone/>
                </a:pPr>
                <a:endParaRPr lang="en-US" altLang="en-US" sz="3200" dirty="0"/>
              </a:p>
              <a:p>
                <a:pPr marL="0" indent="0" algn="ctr">
                  <a:buNone/>
                </a:pPr>
                <a:endParaRPr lang="en-US" altLang="en-US" sz="3200" dirty="0"/>
              </a:p>
            </p:txBody>
          </p:sp>
        </mc:Choice>
        <mc:Fallback xmlns="">
          <p:sp>
            <p:nvSpPr>
              <p:cNvPr id="16" name="Subtitle 2"/>
              <p:cNvSpPr txBox="1">
                <a:spLocks noRot="1" noChangeAspect="1" noMove="1" noResize="1" noEditPoints="1" noAdjustHandles="1" noChangeArrowheads="1" noChangeShapeType="1" noTextEdit="1"/>
              </p:cNvSpPr>
              <p:nvPr/>
            </p:nvSpPr>
            <p:spPr bwMode="auto">
              <a:xfrm>
                <a:off x="1519171" y="4891867"/>
                <a:ext cx="8458200" cy="1752600"/>
              </a:xfrm>
              <a:prstGeom prst="rect">
                <a:avLst/>
              </a:prstGeom>
              <a:blipFill rotWithShape="0">
                <a:blip r:embed="rId6"/>
                <a:stretch>
                  <a:fillRect t="-7292" b="-6250"/>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8" name="Rectangle 7"/>
          <p:cNvSpPr/>
          <p:nvPr/>
        </p:nvSpPr>
        <p:spPr>
          <a:xfrm>
            <a:off x="708338" y="3689797"/>
            <a:ext cx="10968011" cy="830997"/>
          </a:xfrm>
          <a:prstGeom prst="rect">
            <a:avLst/>
          </a:prstGeom>
        </p:spPr>
        <p:txBody>
          <a:bodyPr wrap="square">
            <a:spAutoFit/>
          </a:bodyPr>
          <a:lstStyle/>
          <a:p>
            <a:endParaRPr lang="en-US" sz="2400" dirty="0" smtClean="0"/>
          </a:p>
          <a:p>
            <a:r>
              <a:rPr lang="en-US" sz="2400" dirty="0" smtClean="0"/>
              <a:t>So for a TSP that visits 11 cities, starting from A (a puny tour, by real-life standards)…</a:t>
            </a:r>
          </a:p>
        </p:txBody>
      </p:sp>
      <p:cxnSp>
        <p:nvCxnSpPr>
          <p:cNvPr id="10" name="Straight Connector 9"/>
          <p:cNvCxnSpPr/>
          <p:nvPr/>
        </p:nvCxnSpPr>
        <p:spPr>
          <a:xfrm>
            <a:off x="1131308" y="3696237"/>
            <a:ext cx="8319752" cy="0"/>
          </a:xfrm>
          <a:prstGeom prst="line">
            <a:avLst/>
          </a:prstGeom>
          <a:ln w="38100"/>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296734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136145"/>
            <a:ext cx="10515600" cy="1325563"/>
          </a:xfrm>
        </p:spPr>
        <p:txBody>
          <a:bodyPr/>
          <a:lstStyle/>
          <a:p>
            <a:r>
              <a:rPr lang="en-US" b="1" dirty="0" smtClean="0">
                <a:solidFill>
                  <a:srgbClr val="FF0000"/>
                </a:solidFill>
              </a:rPr>
              <a:t>How many possible circuits starting from A? Paths? </a:t>
            </a:r>
            <a:endParaRPr lang="en-US" b="1" dirty="0">
              <a:solidFill>
                <a:srgbClr val="FF0000"/>
              </a:solidFill>
            </a:endParaRPr>
          </a:p>
        </p:txBody>
      </p:sp>
      <p:sp>
        <p:nvSpPr>
          <p:cNvPr id="3" name="Content Placeholder 2"/>
          <p:cNvSpPr>
            <a:spLocks noGrp="1"/>
          </p:cNvSpPr>
          <p:nvPr>
            <p:ph idx="1"/>
          </p:nvPr>
        </p:nvSpPr>
        <p:spPr>
          <a:xfrm>
            <a:off x="838200" y="1414806"/>
            <a:ext cx="10515600" cy="5443193"/>
          </a:xfrm>
        </p:spPr>
        <p:txBody>
          <a:bodyPr>
            <a:normAutofit/>
          </a:bodyPr>
          <a:lstStyle/>
          <a:p>
            <a:pPr marL="0" indent="0">
              <a:buNone/>
            </a:pPr>
            <a:endParaRPr lang="en-US" dirty="0"/>
          </a:p>
          <a:p>
            <a:pPr marL="0" indent="0">
              <a:buNone/>
            </a:pPr>
            <a:endParaRPr lang="en-US" dirty="0"/>
          </a:p>
          <a:p>
            <a:pPr marL="0" indent="0">
              <a:buNone/>
            </a:pPr>
            <a:r>
              <a:rPr lang="en-US" dirty="0" smtClean="0"/>
              <a:t> </a:t>
            </a:r>
          </a:p>
          <a:p>
            <a:pPr marL="0" indent="0">
              <a:buNone/>
            </a:pPr>
            <a:endParaRPr lang="en-US" dirty="0"/>
          </a:p>
          <a:p>
            <a:pPr marL="0" indent="0">
              <a:buNone/>
            </a:pPr>
            <a:endParaRPr lang="en-US" dirty="0" smtClean="0"/>
          </a:p>
          <a:p>
            <a:pPr marL="0" indent="0">
              <a:buNone/>
            </a:pPr>
            <a:endParaRPr lang="en-US" dirty="0"/>
          </a:p>
        </p:txBody>
      </p:sp>
      <mc:AlternateContent xmlns:mc="http://schemas.openxmlformats.org/markup-compatibility/2006" xmlns:a14="http://schemas.microsoft.com/office/drawing/2010/main">
        <mc:Choice Requires="a14">
          <p:sp>
            <p:nvSpPr>
              <p:cNvPr id="5" name="Subtitle 2"/>
              <p:cNvSpPr txBox="1">
                <a:spLocks/>
              </p:cNvSpPr>
              <p:nvPr/>
            </p:nvSpPr>
            <p:spPr bwMode="auto">
              <a:xfrm>
                <a:off x="1957053" y="3101703"/>
                <a:ext cx="8458200" cy="175260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3200" dirty="0" smtClean="0"/>
                  <a:t>The </a:t>
                </a:r>
                <a:r>
                  <a:rPr lang="en-US" altLang="en-US" sz="3200" b="1" dirty="0">
                    <a:solidFill>
                      <a:srgbClr val="FF0000"/>
                    </a:solidFill>
                  </a:rPr>
                  <a:t>brute-force algorithm </a:t>
                </a:r>
                <a:r>
                  <a:rPr lang="en-US" altLang="en-US" sz="3200" dirty="0"/>
                  <a:t>requires </a:t>
                </a:r>
                <a:r>
                  <a:rPr lang="en-US" altLang="en-US" sz="3200" dirty="0" smtClean="0"/>
                  <a:t>checking</a:t>
                </a:r>
              </a:p>
              <a:p>
                <a:pPr marL="0" indent="0" algn="ctr">
                  <a:buNone/>
                </a:pPr>
                <a:r>
                  <a:rPr lang="en-US" altLang="en-US" sz="3200" dirty="0" smtClean="0"/>
                  <a:t> 10</a:t>
                </a:r>
                <a:r>
                  <a:rPr lang="en-US" altLang="en-US" sz="3200" dirty="0"/>
                  <a:t>!/2 = 1,814,400 </a:t>
                </a:r>
                <a:r>
                  <a:rPr lang="en-US" altLang="en-US" sz="3200" dirty="0" smtClean="0"/>
                  <a:t>  Hamilton </a:t>
                </a:r>
                <a:r>
                  <a:rPr lang="en-US" altLang="en-US" sz="3200" dirty="0"/>
                  <a:t>circuits.  </a:t>
                </a:r>
                <a:endParaRPr lang="en-US" altLang="en-US" sz="3200" dirty="0" smtClean="0"/>
              </a:p>
              <a:p>
                <a:pPr marL="0" indent="0" algn="ctr">
                  <a:buNone/>
                </a:pPr>
                <a:r>
                  <a:rPr lang="en-US" altLang="en-US" sz="3200" dirty="0" smtClean="0"/>
                  <a:t>(</a:t>
                </a:r>
                <a:r>
                  <a:rPr lang="en-US" altLang="en-US" sz="3200" dirty="0"/>
                  <a:t>10 factorial </a:t>
                </a:r>
                <a14:m>
                  <m:oMath xmlns:m="http://schemas.openxmlformats.org/officeDocument/2006/math">
                    <m:r>
                      <a:rPr lang="en-US" altLang="en-US" sz="3200" i="1">
                        <a:latin typeface="Cambria Math" panose="02040503050406030204" pitchFamily="18" charset="0"/>
                        <a:ea typeface="Cambria Math" panose="02040503050406030204" pitchFamily="18" charset="0"/>
                      </a:rPr>
                      <m:t>÷2</m:t>
                    </m:r>
                  </m:oMath>
                </a14:m>
                <a:r>
                  <a:rPr lang="en-US" altLang="en-US" sz="3200" dirty="0" smtClean="0"/>
                  <a:t>)</a:t>
                </a:r>
              </a:p>
              <a:p>
                <a:pPr marL="0" indent="0" algn="ctr">
                  <a:buNone/>
                </a:pPr>
                <a:endParaRPr lang="en-US" altLang="en-US" sz="3200" dirty="0"/>
              </a:p>
              <a:p>
                <a:pPr marL="0" indent="0" algn="ctr">
                  <a:buNone/>
                </a:pPr>
                <a:endParaRPr lang="en-US" altLang="en-US" sz="3200" dirty="0"/>
              </a:p>
            </p:txBody>
          </p:sp>
        </mc:Choice>
        <mc:Fallback xmlns="">
          <p:sp>
            <p:nvSpPr>
              <p:cNvPr id="5" name="Subtitle 2"/>
              <p:cNvSpPr txBox="1">
                <a:spLocks noRot="1" noChangeAspect="1" noMove="1" noResize="1" noEditPoints="1" noAdjustHandles="1" noChangeArrowheads="1" noChangeShapeType="1" noTextEdit="1"/>
              </p:cNvSpPr>
              <p:nvPr/>
            </p:nvSpPr>
            <p:spPr bwMode="auto">
              <a:xfrm>
                <a:off x="1957053" y="3101703"/>
                <a:ext cx="8458200" cy="1752600"/>
              </a:xfrm>
              <a:prstGeom prst="rect">
                <a:avLst/>
              </a:prstGeom>
              <a:blipFill rotWithShape="0">
                <a:blip r:embed="rId2"/>
                <a:stretch>
                  <a:fillRect t="-7317" b="-6620"/>
                </a:stretch>
              </a:blip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194241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684" y="94668"/>
            <a:ext cx="10515600" cy="1325563"/>
          </a:xfrm>
        </p:spPr>
        <p:txBody>
          <a:bodyPr/>
          <a:lstStyle/>
          <a:p>
            <a:r>
              <a:rPr lang="en-US" dirty="0" smtClean="0"/>
              <a:t>Hamilton Circuits starting at 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3844413"/>
              </p:ext>
            </p:extLst>
          </p:nvPr>
        </p:nvGraphicFramePr>
        <p:xfrm>
          <a:off x="2356834" y="1210613"/>
          <a:ext cx="6181859" cy="2524260"/>
        </p:xfrm>
        <a:graphic>
          <a:graphicData uri="http://schemas.openxmlformats.org/drawingml/2006/table">
            <a:tbl>
              <a:tblPr firstRow="1" firstCol="1" lastRow="1" lastCol="1" bandRow="1" bandCol="1"/>
              <a:tblGrid>
                <a:gridCol w="1973857">
                  <a:extLst>
                    <a:ext uri="{9D8B030D-6E8A-4147-A177-3AD203B41FA5}">
                      <a16:colId xmlns:a16="http://schemas.microsoft.com/office/drawing/2014/main" val="20000"/>
                    </a:ext>
                  </a:extLst>
                </a:gridCol>
                <a:gridCol w="4208002">
                  <a:extLst>
                    <a:ext uri="{9D8B030D-6E8A-4147-A177-3AD203B41FA5}">
                      <a16:colId xmlns:a16="http://schemas.microsoft.com/office/drawing/2014/main" val="20001"/>
                    </a:ext>
                  </a:extLst>
                </a:gridCol>
              </a:tblGrid>
              <a:tr h="420710">
                <a:tc>
                  <a:txBody>
                    <a:bodyPr/>
                    <a:lstStyle/>
                    <a:p>
                      <a:pPr marL="0" marR="0">
                        <a:spcBef>
                          <a:spcPts val="0"/>
                        </a:spcBef>
                        <a:spcAft>
                          <a:spcPts val="0"/>
                        </a:spcAft>
                      </a:pPr>
                      <a:r>
                        <a:rPr lang="en-US" sz="2400" b="1" dirty="0">
                          <a:effectLst/>
                          <a:latin typeface="+mn-lt"/>
                          <a:ea typeface="Calibri" panose="020F0502020204030204" pitchFamily="34" charset="0"/>
                        </a:rPr>
                        <a:t>Cities</a:t>
                      </a:r>
                      <a:endParaRPr lang="en-US" sz="2400" dirty="0">
                        <a:effectLst/>
                        <a:latin typeface="+mn-lt"/>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b="1">
                          <a:effectLst/>
                          <a:latin typeface="+mn-lt"/>
                          <a:ea typeface="Calibri" panose="020F0502020204030204" pitchFamily="34" charset="0"/>
                        </a:rPr>
                        <a:t>Unique Hamiltonian Circuits</a:t>
                      </a:r>
                      <a:endParaRPr lang="en-US" sz="2400">
                        <a:effectLst/>
                        <a:latin typeface="+mn-lt"/>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0710">
                <a:tc>
                  <a:txBody>
                    <a:bodyPr/>
                    <a:lstStyle/>
                    <a:p>
                      <a:pPr marL="0" marR="0">
                        <a:spcBef>
                          <a:spcPts val="0"/>
                        </a:spcBef>
                        <a:spcAft>
                          <a:spcPts val="0"/>
                        </a:spcAft>
                      </a:pPr>
                      <a:r>
                        <a:rPr lang="en-US" sz="2400">
                          <a:effectLst/>
                          <a:latin typeface="+mn-lt"/>
                          <a:ea typeface="Calibri" panose="020F0502020204030204" pitchFamily="34"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effectLst/>
                          <a:latin typeface="+mn-lt"/>
                          <a:ea typeface="Calibri" panose="020F0502020204030204" pitchFamily="34" charset="0"/>
                        </a:rPr>
                        <a:t>8!/2 = 20,160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0710">
                <a:tc>
                  <a:txBody>
                    <a:bodyPr/>
                    <a:lstStyle/>
                    <a:p>
                      <a:pPr marL="0" marR="0">
                        <a:spcBef>
                          <a:spcPts val="0"/>
                        </a:spcBef>
                        <a:spcAft>
                          <a:spcPts val="0"/>
                        </a:spcAft>
                      </a:pPr>
                      <a:r>
                        <a:rPr lang="en-US" sz="2400">
                          <a:effectLst/>
                          <a:latin typeface="+mn-lt"/>
                          <a:ea typeface="Calibri" panose="020F0502020204030204" pitchFamily="34"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effectLst/>
                          <a:latin typeface="+mn-lt"/>
                          <a:ea typeface="Calibri" panose="020F0502020204030204" pitchFamily="34" charset="0"/>
                        </a:rPr>
                        <a:t>9!/2 = 181,440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20710">
                <a:tc>
                  <a:txBody>
                    <a:bodyPr/>
                    <a:lstStyle/>
                    <a:p>
                      <a:pPr marL="0" marR="0">
                        <a:spcBef>
                          <a:spcPts val="0"/>
                        </a:spcBef>
                        <a:spcAft>
                          <a:spcPts val="0"/>
                        </a:spcAft>
                      </a:pPr>
                      <a:r>
                        <a:rPr lang="en-US" sz="2400">
                          <a:effectLst/>
                          <a:latin typeface="+mn-lt"/>
                          <a:ea typeface="Calibri" panose="020F0502020204030204" pitchFamily="34"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effectLst/>
                          <a:latin typeface="+mn-lt"/>
                          <a:ea typeface="Calibri" panose="020F0502020204030204" pitchFamily="34" charset="0"/>
                        </a:rPr>
                        <a:t>10!/2 = 1,814,400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0710">
                <a:tc>
                  <a:txBody>
                    <a:bodyPr/>
                    <a:lstStyle/>
                    <a:p>
                      <a:pPr marL="0" marR="0">
                        <a:spcBef>
                          <a:spcPts val="0"/>
                        </a:spcBef>
                        <a:spcAft>
                          <a:spcPts val="0"/>
                        </a:spcAft>
                      </a:pPr>
                      <a:r>
                        <a:rPr lang="en-US" sz="2400">
                          <a:effectLst/>
                          <a:latin typeface="+mn-lt"/>
                          <a:ea typeface="Calibri" panose="020F0502020204030204" pitchFamily="34"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effectLst/>
                          <a:latin typeface="+mn-lt"/>
                          <a:ea typeface="Calibri" panose="020F0502020204030204" pitchFamily="34" charset="0"/>
                        </a:rPr>
                        <a:t>14!/2 = 43,589,145,600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0710">
                <a:tc>
                  <a:txBody>
                    <a:bodyPr/>
                    <a:lstStyle/>
                    <a:p>
                      <a:pPr marL="0" marR="0">
                        <a:spcBef>
                          <a:spcPts val="0"/>
                        </a:spcBef>
                        <a:spcAft>
                          <a:spcPts val="0"/>
                        </a:spcAft>
                      </a:pPr>
                      <a:r>
                        <a:rPr lang="en-US" sz="2400" dirty="0">
                          <a:effectLst/>
                          <a:latin typeface="+mn-lt"/>
                          <a:ea typeface="Calibri" panose="020F0502020204030204" pitchFamily="34"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effectLst/>
                          <a:latin typeface="+mn-lt"/>
                          <a:ea typeface="Calibri" panose="020F0502020204030204" pitchFamily="34" charset="0"/>
                        </a:rPr>
                        <a:t>19!/2 = 60,822,550,204,416,000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TextBox 4"/>
          <p:cNvSpPr txBox="1"/>
          <p:nvPr/>
        </p:nvSpPr>
        <p:spPr>
          <a:xfrm>
            <a:off x="669701" y="4378817"/>
            <a:ext cx="10972800" cy="1631216"/>
          </a:xfrm>
          <a:prstGeom prst="rect">
            <a:avLst/>
          </a:prstGeom>
          <a:noFill/>
        </p:spPr>
        <p:txBody>
          <a:bodyPr wrap="square" rtlCol="0">
            <a:spAutoFit/>
          </a:bodyPr>
          <a:lstStyle/>
          <a:p>
            <a:r>
              <a:rPr lang="en-US" sz="2400" dirty="0"/>
              <a:t>If a computer looked at one billion circuits a second, it would still take almost two years to examine all the possible circuits with only 20 cities!  </a:t>
            </a:r>
            <a:endParaRPr lang="en-US" sz="2400" dirty="0" smtClean="0"/>
          </a:p>
          <a:p>
            <a:r>
              <a:rPr lang="en-US" sz="2400" dirty="0" smtClean="0"/>
              <a:t>If you had 25 cities, it couldn’t be done in your lifetime. </a:t>
            </a:r>
          </a:p>
          <a:p>
            <a:pPr algn="ctr"/>
            <a:r>
              <a:rPr lang="en-US" sz="2800" dirty="0" smtClean="0">
                <a:solidFill>
                  <a:srgbClr val="FF0000"/>
                </a:solidFill>
              </a:rPr>
              <a:t>Certainly </a:t>
            </a:r>
            <a:r>
              <a:rPr lang="en-US" sz="2800" dirty="0">
                <a:solidFill>
                  <a:srgbClr val="FF0000"/>
                </a:solidFill>
              </a:rPr>
              <a:t>Brute Force is </a:t>
            </a:r>
            <a:r>
              <a:rPr lang="en-US" sz="2800" b="1" u="sng" dirty="0">
                <a:solidFill>
                  <a:srgbClr val="FF0000"/>
                </a:solidFill>
              </a:rPr>
              <a:t>not</a:t>
            </a:r>
            <a:r>
              <a:rPr lang="en-US" sz="2800" b="1" dirty="0">
                <a:solidFill>
                  <a:srgbClr val="FF0000"/>
                </a:solidFill>
              </a:rPr>
              <a:t> </a:t>
            </a:r>
            <a:r>
              <a:rPr lang="en-US" sz="2800" dirty="0">
                <a:solidFill>
                  <a:srgbClr val="FF0000"/>
                </a:solidFill>
              </a:rPr>
              <a:t>an efficient algorithm. </a:t>
            </a:r>
          </a:p>
        </p:txBody>
      </p:sp>
    </p:spTree>
    <p:extLst>
      <p:ext uri="{BB962C8B-B14F-4D97-AF65-F5344CB8AC3E}">
        <p14:creationId xmlns:p14="http://schemas.microsoft.com/office/powerpoint/2010/main" val="53526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69" y="49215"/>
            <a:ext cx="10515600" cy="1325563"/>
          </a:xfrm>
        </p:spPr>
        <p:txBody>
          <a:bodyPr>
            <a:normAutofit/>
          </a:bodyPr>
          <a:lstStyle/>
          <a:p>
            <a:r>
              <a:rPr lang="en-US" sz="3200" dirty="0" smtClean="0"/>
              <a:t>So, we need a shortcut…Suggestions? </a:t>
            </a:r>
            <a:endParaRPr lang="en-US" sz="3200" dirty="0"/>
          </a:p>
        </p:txBody>
      </p:sp>
      <p:sp>
        <p:nvSpPr>
          <p:cNvPr id="3" name="Content Placeholder 2"/>
          <p:cNvSpPr>
            <a:spLocks noGrp="1"/>
          </p:cNvSpPr>
          <p:nvPr>
            <p:ph idx="1"/>
          </p:nvPr>
        </p:nvSpPr>
        <p:spPr>
          <a:xfrm>
            <a:off x="735169" y="3129566"/>
            <a:ext cx="10515600" cy="3412902"/>
          </a:xfrm>
        </p:spPr>
        <p:txBody>
          <a:bodyPr>
            <a:normAutofit/>
          </a:bodyPr>
          <a:lstStyle/>
          <a:p>
            <a:pPr marL="0" indent="0">
              <a:buNone/>
            </a:pPr>
            <a:r>
              <a:rPr lang="en-US" dirty="0" smtClean="0"/>
              <a:t>The </a:t>
            </a:r>
            <a:r>
              <a:rPr lang="en-US" b="1" dirty="0" smtClean="0">
                <a:solidFill>
                  <a:srgbClr val="FF0000"/>
                </a:solidFill>
              </a:rPr>
              <a:t>Nearest Neighbor Algorithm </a:t>
            </a:r>
            <a:r>
              <a:rPr lang="en-US" dirty="0" smtClean="0"/>
              <a:t>(NNA) is a </a:t>
            </a:r>
            <a:r>
              <a:rPr lang="en-US" i="1" dirty="0" smtClean="0"/>
              <a:t>greedy</a:t>
            </a:r>
            <a:r>
              <a:rPr lang="en-US" dirty="0" smtClean="0"/>
              <a:t> algorithm, choosing the best immediate decision without considering the future consequences. Efficient algorithms that give approximate answers are </a:t>
            </a:r>
            <a:r>
              <a:rPr lang="en-US" i="1" dirty="0" smtClean="0">
                <a:solidFill>
                  <a:srgbClr val="FF0000"/>
                </a:solidFill>
              </a:rPr>
              <a:t>heuristic</a:t>
            </a:r>
            <a:r>
              <a:rPr lang="en-US" dirty="0" smtClean="0"/>
              <a:t> algorithms. </a:t>
            </a:r>
          </a:p>
          <a:p>
            <a:r>
              <a:rPr lang="en-US" b="1" dirty="0" smtClean="0">
                <a:solidFill>
                  <a:srgbClr val="FF0000"/>
                </a:solidFill>
              </a:rPr>
              <a:t>Start at A.   </a:t>
            </a:r>
          </a:p>
          <a:p>
            <a:r>
              <a:rPr lang="en-US" b="1" dirty="0" smtClean="0">
                <a:solidFill>
                  <a:srgbClr val="FF0000"/>
                </a:solidFill>
              </a:rPr>
              <a:t>Choose the Nearest Neighbor at each unvisited vertex.  </a:t>
            </a:r>
          </a:p>
          <a:p>
            <a:r>
              <a:rPr lang="en-US" b="1" dirty="0" smtClean="0">
                <a:solidFill>
                  <a:srgbClr val="FF0000"/>
                </a:solidFill>
              </a:rPr>
              <a:t>Return to A after visiting all other vertices (if a circuit). </a:t>
            </a:r>
            <a:endParaRPr lang="en-US" b="1" dirty="0">
              <a:solidFill>
                <a:srgbClr val="FF0000"/>
              </a:solidFill>
            </a:endParaRPr>
          </a:p>
        </p:txBody>
      </p:sp>
      <p:pic>
        <p:nvPicPr>
          <p:cNvPr id="6" name="Picture 5"/>
          <p:cNvPicPr>
            <a:picLocks noChangeAspect="1"/>
          </p:cNvPicPr>
          <p:nvPr/>
        </p:nvPicPr>
        <p:blipFill>
          <a:blip r:embed="rId2"/>
          <a:stretch>
            <a:fillRect/>
          </a:stretch>
        </p:blipFill>
        <p:spPr>
          <a:xfrm>
            <a:off x="7536488" y="395983"/>
            <a:ext cx="2702215" cy="2488883"/>
          </a:xfrm>
          <a:prstGeom prst="rect">
            <a:avLst/>
          </a:prstGeom>
        </p:spPr>
      </p:pic>
    </p:spTree>
    <p:extLst>
      <p:ext uri="{BB962C8B-B14F-4D97-AF65-F5344CB8AC3E}">
        <p14:creationId xmlns:p14="http://schemas.microsoft.com/office/powerpoint/2010/main" val="3526974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about this one? Our salesman will start in Seattle and has to return home….Use NNA.</a:t>
            </a:r>
            <a:endParaRPr lang="en-US" dirty="0"/>
          </a:p>
        </p:txBody>
      </p:sp>
      <p:pic>
        <p:nvPicPr>
          <p:cNvPr id="5" name="Picture 4"/>
          <p:cNvPicPr>
            <a:picLocks noChangeAspect="1"/>
          </p:cNvPicPr>
          <p:nvPr/>
        </p:nvPicPr>
        <p:blipFill>
          <a:blip r:embed="rId2"/>
          <a:stretch>
            <a:fillRect/>
          </a:stretch>
        </p:blipFill>
        <p:spPr>
          <a:xfrm>
            <a:off x="3721994" y="2178563"/>
            <a:ext cx="5344732" cy="3815784"/>
          </a:xfrm>
          <a:prstGeom prst="rect">
            <a:avLst/>
          </a:prstGeom>
        </p:spPr>
      </p:pic>
      <p:sp>
        <p:nvSpPr>
          <p:cNvPr id="6" name="TextBox 5"/>
          <p:cNvSpPr txBox="1"/>
          <p:nvPr/>
        </p:nvSpPr>
        <p:spPr>
          <a:xfrm>
            <a:off x="11191741" y="6284889"/>
            <a:ext cx="669701" cy="369332"/>
          </a:xfrm>
          <a:prstGeom prst="rect">
            <a:avLst/>
          </a:prstGeom>
          <a:noFill/>
        </p:spPr>
        <p:txBody>
          <a:bodyPr wrap="square" rtlCol="0">
            <a:spAutoFit/>
          </a:bodyPr>
          <a:lstStyle/>
          <a:p>
            <a:r>
              <a:rPr lang="en-US" dirty="0" smtClean="0"/>
              <a:t>450</a:t>
            </a:r>
            <a:endParaRPr lang="en-US" dirty="0"/>
          </a:p>
        </p:txBody>
      </p:sp>
    </p:spTree>
    <p:extLst>
      <p:ext uri="{BB962C8B-B14F-4D97-AF65-F5344CB8AC3E}">
        <p14:creationId xmlns:p14="http://schemas.microsoft.com/office/powerpoint/2010/main" val="4233969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69" y="49215"/>
            <a:ext cx="10515600" cy="1325563"/>
          </a:xfrm>
        </p:spPr>
        <p:txBody>
          <a:bodyPr>
            <a:normAutofit/>
          </a:bodyPr>
          <a:lstStyle/>
          <a:p>
            <a:r>
              <a:rPr lang="en-US" sz="3200" dirty="0" smtClean="0"/>
              <a:t>Can we improve upon our NNA? </a:t>
            </a:r>
            <a:endParaRPr lang="en-US" sz="3200" dirty="0"/>
          </a:p>
        </p:txBody>
      </p:sp>
      <p:sp>
        <p:nvSpPr>
          <p:cNvPr id="3" name="Content Placeholder 2"/>
          <p:cNvSpPr>
            <a:spLocks noGrp="1"/>
          </p:cNvSpPr>
          <p:nvPr>
            <p:ph idx="1"/>
          </p:nvPr>
        </p:nvSpPr>
        <p:spPr>
          <a:xfrm>
            <a:off x="735169" y="3412900"/>
            <a:ext cx="10515600" cy="3129567"/>
          </a:xfrm>
        </p:spPr>
        <p:txBody>
          <a:bodyPr>
            <a:normAutofit/>
          </a:bodyPr>
          <a:lstStyle/>
          <a:p>
            <a:pPr marL="0" indent="0">
              <a:buNone/>
            </a:pPr>
            <a:r>
              <a:rPr lang="en-US" dirty="0" smtClean="0"/>
              <a:t>The </a:t>
            </a:r>
            <a:r>
              <a:rPr lang="en-US" b="1" dirty="0" smtClean="0">
                <a:solidFill>
                  <a:srgbClr val="FF0000"/>
                </a:solidFill>
              </a:rPr>
              <a:t>Repetitive Nearest Neighbor Algorithm </a:t>
            </a:r>
            <a:r>
              <a:rPr lang="en-US" dirty="0" smtClean="0"/>
              <a:t>(RNNA) starts at different vertices and then chooses the best answer. </a:t>
            </a:r>
          </a:p>
          <a:p>
            <a:pPr marL="0" indent="0">
              <a:buNone/>
            </a:pPr>
            <a:r>
              <a:rPr lang="en-US" b="1" dirty="0" smtClean="0">
                <a:solidFill>
                  <a:srgbClr val="FF0000"/>
                </a:solidFill>
              </a:rPr>
              <a:t>So, do NNA from A, B, C, D and calculate the total weight of each circuit. </a:t>
            </a:r>
          </a:p>
          <a:p>
            <a:pPr marL="0" indent="0">
              <a:buNone/>
            </a:pPr>
            <a:r>
              <a:rPr lang="en-US" b="1" dirty="0" smtClean="0">
                <a:solidFill>
                  <a:srgbClr val="FF0000"/>
                </a:solidFill>
              </a:rPr>
              <a:t>Choose the minimal cost circuit and </a:t>
            </a:r>
          </a:p>
          <a:p>
            <a:pPr marL="0" indent="0">
              <a:buNone/>
            </a:pPr>
            <a:r>
              <a:rPr lang="en-US" b="1" dirty="0">
                <a:solidFill>
                  <a:srgbClr val="FF0000"/>
                </a:solidFill>
              </a:rPr>
              <a:t>L</a:t>
            </a:r>
            <a:r>
              <a:rPr lang="en-US" b="1" dirty="0" smtClean="0">
                <a:solidFill>
                  <a:srgbClr val="FF0000"/>
                </a:solidFill>
              </a:rPr>
              <a:t>ist that circuit starting at A. </a:t>
            </a:r>
            <a:endParaRPr lang="en-US" b="1" dirty="0">
              <a:solidFill>
                <a:srgbClr val="FF0000"/>
              </a:solidFill>
            </a:endParaRPr>
          </a:p>
        </p:txBody>
      </p:sp>
      <p:pic>
        <p:nvPicPr>
          <p:cNvPr id="6" name="Picture 5"/>
          <p:cNvPicPr>
            <a:picLocks noChangeAspect="1"/>
          </p:cNvPicPr>
          <p:nvPr/>
        </p:nvPicPr>
        <p:blipFill>
          <a:blip r:embed="rId2"/>
          <a:stretch>
            <a:fillRect/>
          </a:stretch>
        </p:blipFill>
        <p:spPr>
          <a:xfrm>
            <a:off x="7536488" y="395983"/>
            <a:ext cx="2702215" cy="2488883"/>
          </a:xfrm>
          <a:prstGeom prst="rect">
            <a:avLst/>
          </a:prstGeom>
        </p:spPr>
      </p:pic>
    </p:spTree>
    <p:extLst>
      <p:ext uri="{BB962C8B-B14F-4D97-AF65-F5344CB8AC3E}">
        <p14:creationId xmlns:p14="http://schemas.microsoft.com/office/powerpoint/2010/main" val="1154458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534" y="488746"/>
            <a:ext cx="10515600" cy="1325563"/>
          </a:xfrm>
        </p:spPr>
        <p:txBody>
          <a:bodyPr>
            <a:normAutofit fontScale="90000"/>
          </a:bodyPr>
          <a:lstStyle/>
          <a:p>
            <a:r>
              <a:rPr lang="en-US" sz="2700" dirty="0">
                <a:latin typeface="+mn-lt"/>
              </a:rPr>
              <a:t>The table below shows the time, in milliseconds, it takes to send a packet of data between computers on a network.  If data needed to be sent in sequence to each computer, then notification needed to come back to the original computer, we would be solving the TSP. The computers are labeled A-F for convenience. </a:t>
            </a:r>
            <a:r>
              <a:rPr lang="en-US" dirty="0"/>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35542807"/>
              </p:ext>
            </p:extLst>
          </p:nvPr>
        </p:nvGraphicFramePr>
        <p:xfrm>
          <a:off x="3461442" y="1814309"/>
          <a:ext cx="3663548" cy="2403450"/>
        </p:xfrm>
        <a:graphic>
          <a:graphicData uri="http://schemas.openxmlformats.org/drawingml/2006/table">
            <a:tbl>
              <a:tblPr firstRow="1" firstCol="1" bandRow="1"/>
              <a:tblGrid>
                <a:gridCol w="523364">
                  <a:extLst>
                    <a:ext uri="{9D8B030D-6E8A-4147-A177-3AD203B41FA5}">
                      <a16:colId xmlns:a16="http://schemas.microsoft.com/office/drawing/2014/main" val="20000"/>
                    </a:ext>
                  </a:extLst>
                </a:gridCol>
                <a:gridCol w="523364">
                  <a:extLst>
                    <a:ext uri="{9D8B030D-6E8A-4147-A177-3AD203B41FA5}">
                      <a16:colId xmlns:a16="http://schemas.microsoft.com/office/drawing/2014/main" val="20001"/>
                    </a:ext>
                  </a:extLst>
                </a:gridCol>
                <a:gridCol w="523364">
                  <a:extLst>
                    <a:ext uri="{9D8B030D-6E8A-4147-A177-3AD203B41FA5}">
                      <a16:colId xmlns:a16="http://schemas.microsoft.com/office/drawing/2014/main" val="20002"/>
                    </a:ext>
                  </a:extLst>
                </a:gridCol>
                <a:gridCol w="523364">
                  <a:extLst>
                    <a:ext uri="{9D8B030D-6E8A-4147-A177-3AD203B41FA5}">
                      <a16:colId xmlns:a16="http://schemas.microsoft.com/office/drawing/2014/main" val="20003"/>
                    </a:ext>
                  </a:extLst>
                </a:gridCol>
                <a:gridCol w="523364">
                  <a:extLst>
                    <a:ext uri="{9D8B030D-6E8A-4147-A177-3AD203B41FA5}">
                      <a16:colId xmlns:a16="http://schemas.microsoft.com/office/drawing/2014/main" val="20004"/>
                    </a:ext>
                  </a:extLst>
                </a:gridCol>
                <a:gridCol w="523364">
                  <a:extLst>
                    <a:ext uri="{9D8B030D-6E8A-4147-A177-3AD203B41FA5}">
                      <a16:colId xmlns:a16="http://schemas.microsoft.com/office/drawing/2014/main" val="20005"/>
                    </a:ext>
                  </a:extLst>
                </a:gridCol>
                <a:gridCol w="523364">
                  <a:extLst>
                    <a:ext uri="{9D8B030D-6E8A-4147-A177-3AD203B41FA5}">
                      <a16:colId xmlns:a16="http://schemas.microsoft.com/office/drawing/2014/main" val="20006"/>
                    </a:ext>
                  </a:extLst>
                </a:gridCol>
              </a:tblGrid>
              <a:tr h="343350">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 </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A</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B</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C</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D</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E</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F</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3350">
                <a:tc>
                  <a:txBody>
                    <a:bodyPr/>
                    <a:lstStyle/>
                    <a:p>
                      <a:pPr marL="0" marR="0">
                        <a:lnSpc>
                          <a:spcPct val="107000"/>
                        </a:lnSpc>
                        <a:spcBef>
                          <a:spcPts val="0"/>
                        </a:spcBef>
                        <a:spcAft>
                          <a:spcPts val="0"/>
                        </a:spcAft>
                      </a:pPr>
                      <a:r>
                        <a:rPr lang="en-US" sz="2000">
                          <a:effectLst/>
                          <a:latin typeface="+mn-lt"/>
                          <a:ea typeface="Calibri" panose="020F0502020204030204" pitchFamily="34" charset="0"/>
                        </a:rPr>
                        <a:t>A</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44</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34</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12</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40</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41</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3350">
                <a:tc>
                  <a:txBody>
                    <a:bodyPr/>
                    <a:lstStyle/>
                    <a:p>
                      <a:pPr marL="0" marR="0">
                        <a:lnSpc>
                          <a:spcPct val="107000"/>
                        </a:lnSpc>
                        <a:spcBef>
                          <a:spcPts val="0"/>
                        </a:spcBef>
                        <a:spcAft>
                          <a:spcPts val="0"/>
                        </a:spcAft>
                      </a:pPr>
                      <a:r>
                        <a:rPr lang="en-US" sz="2000">
                          <a:effectLst/>
                          <a:latin typeface="+mn-lt"/>
                          <a:ea typeface="Calibri" panose="020F0502020204030204" pitchFamily="34" charset="0"/>
                        </a:rPr>
                        <a:t>B</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44</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31</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43</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24</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50</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3350">
                <a:tc>
                  <a:txBody>
                    <a:bodyPr/>
                    <a:lstStyle/>
                    <a:p>
                      <a:pPr marL="0" marR="0">
                        <a:lnSpc>
                          <a:spcPct val="107000"/>
                        </a:lnSpc>
                        <a:spcBef>
                          <a:spcPts val="0"/>
                        </a:spcBef>
                        <a:spcAft>
                          <a:spcPts val="0"/>
                        </a:spcAft>
                      </a:pPr>
                      <a:r>
                        <a:rPr lang="en-US" sz="2000">
                          <a:effectLst/>
                          <a:latin typeface="+mn-lt"/>
                          <a:ea typeface="Calibri" panose="020F0502020204030204" pitchFamily="34" charset="0"/>
                        </a:rPr>
                        <a:t>C</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34</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31</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20</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39</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27</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3350">
                <a:tc>
                  <a:txBody>
                    <a:bodyPr/>
                    <a:lstStyle/>
                    <a:p>
                      <a:pPr marL="0" marR="0">
                        <a:lnSpc>
                          <a:spcPct val="107000"/>
                        </a:lnSpc>
                        <a:spcBef>
                          <a:spcPts val="0"/>
                        </a:spcBef>
                        <a:spcAft>
                          <a:spcPts val="0"/>
                        </a:spcAft>
                      </a:pPr>
                      <a:r>
                        <a:rPr lang="en-US" sz="2000">
                          <a:effectLst/>
                          <a:latin typeface="+mn-lt"/>
                          <a:ea typeface="Calibri" panose="020F0502020204030204" pitchFamily="34" charset="0"/>
                        </a:rPr>
                        <a:t>D</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12</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43</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20</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11</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17</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3350">
                <a:tc>
                  <a:txBody>
                    <a:bodyPr/>
                    <a:lstStyle/>
                    <a:p>
                      <a:pPr marL="0" marR="0">
                        <a:lnSpc>
                          <a:spcPct val="107000"/>
                        </a:lnSpc>
                        <a:spcBef>
                          <a:spcPts val="0"/>
                        </a:spcBef>
                        <a:spcAft>
                          <a:spcPts val="0"/>
                        </a:spcAft>
                      </a:pPr>
                      <a:r>
                        <a:rPr lang="en-US" sz="2000">
                          <a:effectLst/>
                          <a:latin typeface="+mn-lt"/>
                          <a:ea typeface="Calibri" panose="020F0502020204030204" pitchFamily="34" charset="0"/>
                        </a:rPr>
                        <a:t>E</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40</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24</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39</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11</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42</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3350">
                <a:tc>
                  <a:txBody>
                    <a:bodyPr/>
                    <a:lstStyle/>
                    <a:p>
                      <a:pPr marL="0" marR="0">
                        <a:lnSpc>
                          <a:spcPct val="107000"/>
                        </a:lnSpc>
                        <a:spcBef>
                          <a:spcPts val="0"/>
                        </a:spcBef>
                        <a:spcAft>
                          <a:spcPts val="0"/>
                        </a:spcAft>
                      </a:pPr>
                      <a:r>
                        <a:rPr lang="en-US" sz="2000">
                          <a:effectLst/>
                          <a:latin typeface="+mn-lt"/>
                          <a:ea typeface="Calibri" panose="020F0502020204030204" pitchFamily="34" charset="0"/>
                        </a:rPr>
                        <a:t>F</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41</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50</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27</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17</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a:effectLst/>
                          <a:latin typeface="+mn-lt"/>
                          <a:ea typeface="Calibri" panose="020F0502020204030204" pitchFamily="34" charset="0"/>
                        </a:rPr>
                        <a:t>42</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2000" dirty="0">
                          <a:effectLst/>
                          <a:latin typeface="+mn-lt"/>
                          <a:ea typeface="Calibri" panose="020F0502020204030204" pitchFamily="34" charset="0"/>
                        </a:rPr>
                        <a:t>--</a:t>
                      </a:r>
                    </a:p>
                  </a:txBody>
                  <a:tcPr marL="64848" marR="64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Rectangle 5"/>
          <p:cNvSpPr/>
          <p:nvPr/>
        </p:nvSpPr>
        <p:spPr>
          <a:xfrm>
            <a:off x="562377" y="4573826"/>
            <a:ext cx="10693757" cy="1938992"/>
          </a:xfrm>
          <a:prstGeom prst="rect">
            <a:avLst/>
          </a:prstGeom>
        </p:spPr>
        <p:txBody>
          <a:bodyPr wrap="square">
            <a:spAutoFit/>
          </a:bodyPr>
          <a:lstStyle/>
          <a:p>
            <a:pPr marL="342900" marR="0" lvl="0" indent="-342900">
              <a:spcBef>
                <a:spcPts val="0"/>
              </a:spcBef>
              <a:spcAft>
                <a:spcPts val="0"/>
              </a:spcAft>
              <a:buFont typeface="+mj-lt"/>
              <a:buAutoNum type="alphaLcPeriod"/>
            </a:pPr>
            <a:r>
              <a:rPr lang="en-US" sz="2400" dirty="0" smtClean="0">
                <a:effectLst/>
                <a:ea typeface="Calibri" panose="020F0502020204030204" pitchFamily="34" charset="0"/>
              </a:rPr>
              <a:t>Find the optimal circuit generated by the Nearest Neighbor Algorithm starting at vertex B.</a:t>
            </a:r>
          </a:p>
          <a:p>
            <a:r>
              <a:rPr lang="en-US" sz="2400" dirty="0" smtClean="0">
                <a:effectLst/>
                <a:ea typeface="Calibri" panose="020F0502020204030204" pitchFamily="34" charset="0"/>
              </a:rPr>
              <a:t> </a:t>
            </a:r>
          </a:p>
          <a:p>
            <a:r>
              <a:rPr lang="en-US" sz="2400" dirty="0" smtClean="0">
                <a:effectLst/>
                <a:ea typeface="Calibri" panose="020F0502020204030204" pitchFamily="34" charset="0"/>
              </a:rPr>
              <a:t>b. Find the optimal circuit generated by the Repetitive Nearest Neighbor Algorithm. Show all work/answers. </a:t>
            </a:r>
            <a:endParaRPr lang="en-US" sz="2400" dirty="0">
              <a:effectLst/>
              <a:ea typeface="Calibri" panose="020F0502020204030204" pitchFamily="34" charset="0"/>
            </a:endParaRPr>
          </a:p>
        </p:txBody>
      </p:sp>
    </p:spTree>
    <p:extLst>
      <p:ext uri="{BB962C8B-B14F-4D97-AF65-F5344CB8AC3E}">
        <p14:creationId xmlns:p14="http://schemas.microsoft.com/office/powerpoint/2010/main" val="52692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7097"/>
            <a:ext cx="10515600" cy="1325563"/>
          </a:xfrm>
        </p:spPr>
        <p:txBody>
          <a:bodyPr>
            <a:noAutofit/>
          </a:bodyPr>
          <a:lstStyle/>
          <a:p>
            <a:pPr algn="ctr"/>
            <a:r>
              <a:rPr lang="en-US" sz="3200" dirty="0" smtClean="0"/>
              <a:t>Because we can begin a tour at any vertex and then rewrite the circuit with the desired start, we are led to another, somewhat intuitive algorithm: </a:t>
            </a:r>
            <a:br>
              <a:rPr lang="en-US" sz="3200" dirty="0" smtClean="0"/>
            </a:br>
            <a:r>
              <a:rPr lang="en-US" sz="3200" dirty="0" smtClean="0"/>
              <a:t/>
            </a:r>
            <a:br>
              <a:rPr lang="en-US" sz="3200" dirty="0" smtClean="0"/>
            </a:br>
            <a:r>
              <a:rPr lang="en-US" sz="3200" b="1" u="sng" dirty="0" smtClean="0">
                <a:solidFill>
                  <a:srgbClr val="FF0000"/>
                </a:solidFill>
              </a:rPr>
              <a:t>The Cheapest Link </a:t>
            </a:r>
            <a:r>
              <a:rPr lang="en-US" sz="3200" dirty="0" smtClean="0"/>
              <a:t>(also called the Sorted Edge Algorithm)</a:t>
            </a:r>
            <a:endParaRPr lang="en-US" sz="3200" u="sng" dirty="0"/>
          </a:p>
        </p:txBody>
      </p:sp>
      <p:sp>
        <p:nvSpPr>
          <p:cNvPr id="3" name="Content Placeholder 2"/>
          <p:cNvSpPr>
            <a:spLocks noGrp="1"/>
          </p:cNvSpPr>
          <p:nvPr>
            <p:ph idx="1"/>
          </p:nvPr>
        </p:nvSpPr>
        <p:spPr>
          <a:xfrm>
            <a:off x="838200" y="2997603"/>
            <a:ext cx="10515600" cy="4351338"/>
          </a:xfrm>
        </p:spPr>
        <p:txBody>
          <a:bodyPr/>
          <a:lstStyle/>
          <a:p>
            <a:pPr marL="0" indent="0">
              <a:buNone/>
            </a:pPr>
            <a:r>
              <a:rPr lang="en-US" dirty="0" smtClean="0"/>
              <a:t>The </a:t>
            </a:r>
            <a:r>
              <a:rPr lang="en-US" b="1" dirty="0" smtClean="0">
                <a:solidFill>
                  <a:srgbClr val="FF0000"/>
                </a:solidFill>
              </a:rPr>
              <a:t>Cheapest Link </a:t>
            </a:r>
            <a:r>
              <a:rPr lang="en-US" dirty="0" smtClean="0"/>
              <a:t>algorithm steps back and looks at the big picture. </a:t>
            </a:r>
          </a:p>
          <a:p>
            <a:pPr marL="0" indent="0">
              <a:buNone/>
            </a:pPr>
            <a:endParaRPr lang="en-US" sz="1400" dirty="0" smtClean="0"/>
          </a:p>
          <a:p>
            <a:pPr marL="514350" indent="-514350">
              <a:buFont typeface="+mj-lt"/>
              <a:buAutoNum type="arabicPeriod"/>
            </a:pPr>
            <a:r>
              <a:rPr lang="en-US" dirty="0" smtClean="0"/>
              <a:t>Select the cheapest unused edge that does not close a loop or give a vertex degree 3. </a:t>
            </a:r>
          </a:p>
          <a:p>
            <a:pPr marL="514350" indent="-514350">
              <a:buFont typeface="+mj-lt"/>
              <a:buAutoNum type="arabicPeriod"/>
            </a:pPr>
            <a:r>
              <a:rPr lang="en-US" dirty="0" smtClean="0"/>
              <a:t>Repeat until all vertices are connected to the graph, then choose the edge that closes the circuit. </a:t>
            </a:r>
          </a:p>
          <a:p>
            <a:pPr marL="514350" indent="-514350">
              <a:buFont typeface="+mj-lt"/>
              <a:buAutoNum type="arabicPeriod"/>
            </a:pPr>
            <a:r>
              <a:rPr lang="en-US" dirty="0" smtClean="0"/>
              <a:t>Calculate the total cost of the circuit and rewrite it with the desired start vertex. </a:t>
            </a:r>
            <a:endParaRPr lang="en-US" dirty="0"/>
          </a:p>
        </p:txBody>
      </p:sp>
    </p:spTree>
    <p:extLst>
      <p:ext uri="{BB962C8B-B14F-4D97-AF65-F5344CB8AC3E}">
        <p14:creationId xmlns:p14="http://schemas.microsoft.com/office/powerpoint/2010/main" val="4251235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Hamilton vs. Euler</a:t>
            </a:r>
            <a:endParaRPr lang="en-US" dirty="0"/>
          </a:p>
        </p:txBody>
      </p:sp>
      <p:sp>
        <p:nvSpPr>
          <p:cNvPr id="3" name="Content Placeholder 2"/>
          <p:cNvSpPr>
            <a:spLocks noGrp="1"/>
          </p:cNvSpPr>
          <p:nvPr>
            <p:ph idx="1"/>
          </p:nvPr>
        </p:nvSpPr>
        <p:spPr>
          <a:xfrm>
            <a:off x="838200" y="1690688"/>
            <a:ext cx="5420932" cy="4486275"/>
          </a:xfrm>
        </p:spPr>
        <p:txBody>
          <a:bodyPr/>
          <a:lstStyle/>
          <a:p>
            <a:pPr marL="0" indent="0">
              <a:buNone/>
            </a:pPr>
            <a:r>
              <a:rPr lang="en-US" dirty="0"/>
              <a:t> Suppose a salesman needs to give sales pitches in four cities. </a:t>
            </a:r>
            <a:r>
              <a:rPr lang="en-US" dirty="0" smtClean="0"/>
              <a:t>In </a:t>
            </a:r>
            <a:r>
              <a:rPr lang="en-US" dirty="0"/>
              <a:t>what order should he travel to visit each city once then return home with the lowest cost? </a:t>
            </a:r>
            <a:r>
              <a:rPr lang="en-US" dirty="0" smtClean="0"/>
              <a:t>To the right are the costs of travel between each city. </a:t>
            </a:r>
          </a:p>
          <a:p>
            <a:pPr marL="0" indent="0">
              <a:buNone/>
            </a:pPr>
            <a:endParaRPr lang="en-US" dirty="0" smtClean="0"/>
          </a:p>
          <a:p>
            <a:pPr marL="0" indent="0">
              <a:buNone/>
            </a:pPr>
            <a:r>
              <a:rPr lang="en-US" dirty="0" smtClean="0"/>
              <a:t>How is this different than the snowplow problem(Euler)?</a:t>
            </a:r>
            <a:endParaRPr lang="en-US" dirty="0"/>
          </a:p>
        </p:txBody>
      </p:sp>
      <p:pic>
        <p:nvPicPr>
          <p:cNvPr id="4" name="Picture 3"/>
          <p:cNvPicPr>
            <a:picLocks noChangeAspect="1"/>
          </p:cNvPicPr>
          <p:nvPr/>
        </p:nvPicPr>
        <p:blipFill>
          <a:blip r:embed="rId2"/>
          <a:stretch>
            <a:fillRect/>
          </a:stretch>
        </p:blipFill>
        <p:spPr>
          <a:xfrm>
            <a:off x="6548609" y="3013656"/>
            <a:ext cx="5392415" cy="3449875"/>
          </a:xfrm>
          <a:prstGeom prst="rect">
            <a:avLst/>
          </a:prstGeom>
        </p:spPr>
      </p:pic>
    </p:spTree>
    <p:extLst>
      <p:ext uri="{BB962C8B-B14F-4D97-AF65-F5344CB8AC3E}">
        <p14:creationId xmlns:p14="http://schemas.microsoft.com/office/powerpoint/2010/main" val="8171186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Cheapest Link:</a:t>
            </a:r>
            <a:r>
              <a:rPr lang="en-US" dirty="0" smtClean="0"/>
              <a:t/>
            </a:r>
            <a:br>
              <a:rPr lang="en-US" dirty="0" smtClean="0"/>
            </a:br>
            <a:r>
              <a:rPr lang="en-US" dirty="0" smtClean="0"/>
              <a:t>Try it here!</a:t>
            </a:r>
            <a:endParaRPr lang="en-US" dirty="0"/>
          </a:p>
        </p:txBody>
      </p:sp>
      <p:sp>
        <p:nvSpPr>
          <p:cNvPr id="3" name="Content Placeholder 2"/>
          <p:cNvSpPr>
            <a:spLocks noGrp="1"/>
          </p:cNvSpPr>
          <p:nvPr>
            <p:ph idx="1"/>
          </p:nvPr>
        </p:nvSpPr>
        <p:spPr>
          <a:xfrm>
            <a:off x="746975" y="3490175"/>
            <a:ext cx="10606825" cy="2686787"/>
          </a:xfrm>
        </p:spPr>
        <p:txBody>
          <a:bodyPr/>
          <a:lstStyle/>
          <a:p>
            <a:pPr marL="0" indent="0">
              <a:buNone/>
            </a:pPr>
            <a:r>
              <a:rPr lang="en-US" dirty="0" smtClean="0"/>
              <a:t>Is it</a:t>
            </a:r>
          </a:p>
          <a:p>
            <a:pPr marL="0" indent="0">
              <a:buNone/>
            </a:pPr>
            <a:r>
              <a:rPr lang="en-US" dirty="0" smtClean="0"/>
              <a:t>Optimal?</a:t>
            </a:r>
          </a:p>
          <a:p>
            <a:pPr marL="0" indent="0">
              <a:buNone/>
            </a:pPr>
            <a:r>
              <a:rPr lang="en-US" dirty="0" smtClean="0"/>
              <a:t>Exhaustive? </a:t>
            </a:r>
            <a:endParaRPr lang="en-US" dirty="0"/>
          </a:p>
          <a:p>
            <a:pPr marL="0" indent="0">
              <a:buNone/>
            </a:pPr>
            <a:r>
              <a:rPr lang="en-US" dirty="0" smtClean="0"/>
              <a:t>Efficient? </a:t>
            </a:r>
          </a:p>
        </p:txBody>
      </p:sp>
      <p:pic>
        <p:nvPicPr>
          <p:cNvPr id="4" name="Picture 3"/>
          <p:cNvPicPr>
            <a:picLocks noChangeAspect="1"/>
          </p:cNvPicPr>
          <p:nvPr/>
        </p:nvPicPr>
        <p:blipFill>
          <a:blip r:embed="rId2"/>
          <a:stretch>
            <a:fillRect/>
          </a:stretch>
        </p:blipFill>
        <p:spPr>
          <a:xfrm>
            <a:off x="7975168" y="218720"/>
            <a:ext cx="3203694" cy="2943935"/>
          </a:xfrm>
          <a:prstGeom prst="rect">
            <a:avLst/>
          </a:prstGeom>
        </p:spPr>
      </p:pic>
    </p:spTree>
    <p:extLst>
      <p:ext uri="{BB962C8B-B14F-4D97-AF65-F5344CB8AC3E}">
        <p14:creationId xmlns:p14="http://schemas.microsoft.com/office/powerpoint/2010/main" val="2693148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955" y="596944"/>
            <a:ext cx="11355480" cy="1325563"/>
          </a:xfrm>
        </p:spPr>
        <p:txBody>
          <a:bodyPr>
            <a:noAutofit/>
          </a:bodyPr>
          <a:lstStyle/>
          <a:p>
            <a:r>
              <a:rPr lang="en-US" sz="3200" dirty="0" smtClean="0">
                <a:latin typeface="+mn-lt"/>
              </a:rPr>
              <a:t>Use </a:t>
            </a:r>
            <a:r>
              <a:rPr lang="en-US" sz="3200" b="1" dirty="0" smtClean="0">
                <a:solidFill>
                  <a:srgbClr val="FF0000"/>
                </a:solidFill>
                <a:latin typeface="+mn-lt"/>
              </a:rPr>
              <a:t>Cheapest Link </a:t>
            </a:r>
            <a:r>
              <a:rPr lang="en-US" sz="3200" dirty="0" smtClean="0">
                <a:latin typeface="+mn-lt"/>
              </a:rPr>
              <a:t>to find the shortest route for a UPS driver to visit all of the cities once, beginning at G.  (Hint: Does that mean you have to start with G when you choose your edges?  NO!   Also: it may help to list edges, cheapest to most expensive.</a:t>
            </a:r>
            <a:endParaRPr lang="en-US" sz="3200" dirty="0">
              <a:latin typeface="+mn-lt"/>
            </a:endParaRPr>
          </a:p>
        </p:txBody>
      </p:sp>
      <p:pic>
        <p:nvPicPr>
          <p:cNvPr id="4" name="Picture 3"/>
          <p:cNvPicPr>
            <a:picLocks noChangeAspect="1"/>
          </p:cNvPicPr>
          <p:nvPr/>
        </p:nvPicPr>
        <p:blipFill>
          <a:blip r:embed="rId2"/>
          <a:stretch>
            <a:fillRect/>
          </a:stretch>
        </p:blipFill>
        <p:spPr>
          <a:xfrm>
            <a:off x="1982286" y="2086377"/>
            <a:ext cx="12072075" cy="4468969"/>
          </a:xfrm>
          <a:prstGeom prst="rect">
            <a:avLst/>
          </a:prstGeom>
        </p:spPr>
      </p:pic>
    </p:spTree>
    <p:extLst>
      <p:ext uri="{BB962C8B-B14F-4D97-AF65-F5344CB8AC3E}">
        <p14:creationId xmlns:p14="http://schemas.microsoft.com/office/powerpoint/2010/main" val="2542334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206062"/>
            <a:ext cx="11590986" cy="1325563"/>
          </a:xfrm>
        </p:spPr>
        <p:txBody>
          <a:bodyPr>
            <a:noAutofit/>
          </a:bodyPr>
          <a:lstStyle/>
          <a:p>
            <a:r>
              <a:rPr lang="en-US" sz="3600" b="1" dirty="0" smtClean="0">
                <a:solidFill>
                  <a:srgbClr val="FF0000"/>
                </a:solidFill>
              </a:rPr>
              <a:t>Hamilton Circuit/Path algorithms: Advantages/disadvantages?</a:t>
            </a:r>
            <a:r>
              <a:rPr lang="en-US" sz="3600" dirty="0" smtClean="0"/>
              <a:t/>
            </a:r>
            <a:br>
              <a:rPr lang="en-US" sz="3600" dirty="0" smtClean="0"/>
            </a:br>
            <a:r>
              <a:rPr lang="en-US" sz="2400" i="1" dirty="0" smtClean="0"/>
              <a:t>Heuristic algorithm: </a:t>
            </a:r>
            <a:r>
              <a:rPr lang="en-US" sz="2400" dirty="0" smtClean="0"/>
              <a:t>efficient, giving approximate answers </a:t>
            </a:r>
            <a:endParaRPr lang="en-US" sz="2400" dirty="0"/>
          </a:p>
        </p:txBody>
      </p:sp>
      <p:sp>
        <p:nvSpPr>
          <p:cNvPr id="3" name="Content Placeholder 2"/>
          <p:cNvSpPr>
            <a:spLocks noGrp="1"/>
          </p:cNvSpPr>
          <p:nvPr>
            <p:ph idx="1"/>
          </p:nvPr>
        </p:nvSpPr>
        <p:spPr>
          <a:xfrm>
            <a:off x="838200" y="1390918"/>
            <a:ext cx="10515600" cy="4786045"/>
          </a:xfrm>
        </p:spPr>
        <p:txBody>
          <a:bodyPr>
            <a:normAutofit lnSpcReduction="10000"/>
          </a:bodyPr>
          <a:lstStyle/>
          <a:p>
            <a:pPr marL="0" indent="0">
              <a:buNone/>
            </a:pPr>
            <a:r>
              <a:rPr lang="en-US" dirty="0" smtClean="0"/>
              <a:t>Brute Force Algorithm</a:t>
            </a:r>
          </a:p>
          <a:p>
            <a:pPr marL="0" indent="0">
              <a:buNone/>
            </a:pPr>
            <a:endParaRPr lang="en-US" dirty="0"/>
          </a:p>
          <a:p>
            <a:pPr marL="0" indent="0">
              <a:buNone/>
            </a:pPr>
            <a:endParaRPr lang="en-US" dirty="0" smtClean="0"/>
          </a:p>
          <a:p>
            <a:pPr marL="0" indent="0">
              <a:buNone/>
            </a:pPr>
            <a:r>
              <a:rPr lang="en-US" dirty="0" smtClean="0"/>
              <a:t>Nearest Neighbor Algorithm</a:t>
            </a:r>
          </a:p>
          <a:p>
            <a:pPr marL="0" indent="0">
              <a:buNone/>
            </a:pPr>
            <a:endParaRPr lang="en-US" dirty="0"/>
          </a:p>
          <a:p>
            <a:pPr marL="0" indent="0">
              <a:buNone/>
            </a:pPr>
            <a:endParaRPr lang="en-US" dirty="0" smtClean="0"/>
          </a:p>
          <a:p>
            <a:pPr marL="0" indent="0">
              <a:buNone/>
            </a:pPr>
            <a:r>
              <a:rPr lang="en-US" dirty="0" smtClean="0"/>
              <a:t>Repetitive Nearest Neighbor Algorithm</a:t>
            </a:r>
          </a:p>
          <a:p>
            <a:pPr marL="0" indent="0">
              <a:buNone/>
            </a:pPr>
            <a:endParaRPr lang="en-US" dirty="0"/>
          </a:p>
          <a:p>
            <a:pPr marL="0" indent="0">
              <a:buNone/>
            </a:pPr>
            <a:endParaRPr lang="en-US" dirty="0" smtClean="0"/>
          </a:p>
          <a:p>
            <a:pPr marL="0" indent="0">
              <a:buNone/>
            </a:pPr>
            <a:r>
              <a:rPr lang="en-US" dirty="0" smtClean="0"/>
              <a:t>Cheapest Link Algorithm</a:t>
            </a:r>
            <a:endParaRPr lang="en-US" dirty="0"/>
          </a:p>
        </p:txBody>
      </p:sp>
    </p:spTree>
    <p:extLst>
      <p:ext uri="{BB962C8B-B14F-4D97-AF65-F5344CB8AC3E}">
        <p14:creationId xmlns:p14="http://schemas.microsoft.com/office/powerpoint/2010/main" val="285916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pPr marL="0" indent="0">
              <a:buNone/>
            </a:pPr>
            <a:r>
              <a:rPr lang="en-US" i="1" dirty="0" smtClean="0"/>
              <a:t>College Mathematics for Everyday Life, </a:t>
            </a:r>
            <a:r>
              <a:rPr lang="en-US" dirty="0" smtClean="0"/>
              <a:t>Kathryn </a:t>
            </a:r>
            <a:r>
              <a:rPr lang="en-US" dirty="0" err="1" smtClean="0"/>
              <a:t>Kozak</a:t>
            </a:r>
            <a:r>
              <a:rPr lang="en-US" dirty="0" smtClean="0"/>
              <a:t> et al  (Coconino Community College) CC-BY-SA,</a:t>
            </a:r>
          </a:p>
          <a:p>
            <a:pPr marL="0" indent="0">
              <a:buNone/>
            </a:pPr>
            <a:r>
              <a:rPr lang="en-US" u="sng" dirty="0" smtClean="0">
                <a:hlinkClick r:id="rId2"/>
              </a:rPr>
              <a:t>http</a:t>
            </a:r>
            <a:r>
              <a:rPr lang="en-US" u="sng" dirty="0">
                <a:hlinkClick r:id="rId2"/>
              </a:rPr>
              <a:t>://</a:t>
            </a:r>
            <a:r>
              <a:rPr lang="en-US" u="sng" dirty="0" smtClean="0">
                <a:hlinkClick r:id="rId2"/>
              </a:rPr>
              <a:t>www.coconino.edu/resources/files/pdfs/academics/arts-and-sciences/MAT142/Chapter_6_GraphTheory.pdf</a:t>
            </a:r>
            <a:endParaRPr lang="en-US" u="sng" dirty="0" smtClean="0"/>
          </a:p>
          <a:p>
            <a:pPr marL="0" indent="0">
              <a:buNone/>
            </a:pPr>
            <a:endParaRPr lang="en-US" u="sng" dirty="0" smtClean="0"/>
          </a:p>
          <a:p>
            <a:pPr marL="0" indent="0">
              <a:buNone/>
            </a:pPr>
            <a:r>
              <a:rPr lang="en-US" i="1" dirty="0" smtClean="0"/>
              <a:t>Math in Society</a:t>
            </a:r>
            <a:r>
              <a:rPr lang="en-US" dirty="0" smtClean="0"/>
              <a:t>, David </a:t>
            </a:r>
            <a:r>
              <a:rPr lang="en-US" dirty="0" err="1" smtClean="0"/>
              <a:t>Lippman</a:t>
            </a:r>
            <a:r>
              <a:rPr lang="en-US" dirty="0" smtClean="0"/>
              <a:t>, CC-BY-SA, </a:t>
            </a:r>
            <a:r>
              <a:rPr lang="en-US" u="sng" dirty="0" smtClean="0">
                <a:hlinkClick r:id="rId3"/>
              </a:rPr>
              <a:t>http://www.opentextbookstore.com/mathinsociety/</a:t>
            </a:r>
            <a:r>
              <a:rPr lang="en-US" dirty="0" smtClean="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4122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75504" cy="1325563"/>
          </a:xfrm>
        </p:spPr>
        <p:txBody>
          <a:bodyPr>
            <a:normAutofit fontScale="90000"/>
          </a:bodyPr>
          <a:lstStyle/>
          <a:p>
            <a:r>
              <a:rPr lang="en-US" altLang="en-US" dirty="0" smtClean="0">
                <a:solidFill>
                  <a:srgbClr val="00B050"/>
                </a:solidFill>
                <a:latin typeface="Century Gothic" panose="020B0502020202020204" pitchFamily="34" charset="0"/>
              </a:rPr>
              <a:t>The difference between Euler and Hamilton: </a:t>
            </a:r>
            <a:br>
              <a:rPr lang="en-US" altLang="en-US" dirty="0" smtClean="0">
                <a:solidFill>
                  <a:srgbClr val="00B050"/>
                </a:solidFill>
                <a:latin typeface="Century Gothic" panose="020B0502020202020204" pitchFamily="34" charset="0"/>
              </a:rPr>
            </a:br>
            <a:endParaRPr lang="en-US" dirty="0"/>
          </a:p>
        </p:txBody>
      </p:sp>
      <p:sp>
        <p:nvSpPr>
          <p:cNvPr id="4" name="Rectangle 2"/>
          <p:cNvSpPr txBox="1">
            <a:spLocks noChangeArrowheads="1"/>
          </p:cNvSpPr>
          <p:nvPr/>
        </p:nvSpPr>
        <p:spPr bwMode="auto">
          <a:xfrm>
            <a:off x="624439" y="1341782"/>
            <a:ext cx="11037473" cy="53340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defRPr/>
            </a:pPr>
            <a:r>
              <a:rPr lang="en-US" altLang="en-US" sz="2400" b="1" dirty="0" smtClean="0">
                <a:latin typeface="Century Gothic" panose="020B0502020202020204" pitchFamily="34" charset="0"/>
              </a:rPr>
              <a:t>Euler covers every EDGE </a:t>
            </a:r>
            <a:r>
              <a:rPr lang="en-US" altLang="en-US" sz="2400" dirty="0" smtClean="0">
                <a:latin typeface="Century Gothic" panose="020B0502020202020204" pitchFamily="34" charset="0"/>
              </a:rPr>
              <a:t>in a graph exactly once.  Vertices may be visited more than once. </a:t>
            </a:r>
          </a:p>
          <a:p>
            <a:pPr lvl="2">
              <a:defRPr/>
            </a:pPr>
            <a:r>
              <a:rPr lang="en-US" altLang="en-US" dirty="0" smtClean="0">
                <a:latin typeface="Century Gothic" panose="020B0502020202020204" pitchFamily="34" charset="0"/>
              </a:rPr>
              <a:t>Snowplow</a:t>
            </a:r>
          </a:p>
          <a:p>
            <a:pPr lvl="2">
              <a:defRPr/>
            </a:pPr>
            <a:r>
              <a:rPr lang="en-US" altLang="en-US" dirty="0" smtClean="0">
                <a:latin typeface="Century Gothic" panose="020B0502020202020204" pitchFamily="34" charset="0"/>
              </a:rPr>
              <a:t>Security guard</a:t>
            </a:r>
          </a:p>
          <a:p>
            <a:pPr lvl="2">
              <a:defRPr/>
            </a:pPr>
            <a:r>
              <a:rPr lang="en-US" altLang="en-US" dirty="0" smtClean="0">
                <a:latin typeface="Century Gothic" panose="020B0502020202020204" pitchFamily="34" charset="0"/>
              </a:rPr>
              <a:t>Postman</a:t>
            </a:r>
          </a:p>
          <a:p>
            <a:pPr marL="114300" indent="0">
              <a:buFontTx/>
              <a:buNone/>
              <a:defRPr/>
            </a:pPr>
            <a:r>
              <a:rPr lang="en-US" altLang="en-US" sz="2400" b="1" dirty="0" smtClean="0">
                <a:latin typeface="Century Gothic" panose="020B0502020202020204" pitchFamily="34" charset="0"/>
              </a:rPr>
              <a:t>Hamilton visits every VERTEX </a:t>
            </a:r>
            <a:r>
              <a:rPr lang="en-US" altLang="en-US" sz="2400" dirty="0" smtClean="0">
                <a:latin typeface="Century Gothic" panose="020B0502020202020204" pitchFamily="34" charset="0"/>
              </a:rPr>
              <a:t>in a graph exactly once.  We do not need to use all the edges</a:t>
            </a:r>
          </a:p>
          <a:p>
            <a:pPr marL="1257300" lvl="2">
              <a:defRPr/>
            </a:pPr>
            <a:r>
              <a:rPr lang="en-US" altLang="en-US" dirty="0" smtClean="0">
                <a:latin typeface="Century Gothic" panose="020B0502020202020204" pitchFamily="34" charset="0"/>
              </a:rPr>
              <a:t>TSP</a:t>
            </a:r>
          </a:p>
          <a:p>
            <a:pPr marL="1257300" lvl="2">
              <a:defRPr/>
            </a:pPr>
            <a:r>
              <a:rPr lang="en-US" altLang="en-US" dirty="0" smtClean="0">
                <a:latin typeface="Century Gothic" panose="020B0502020202020204" pitchFamily="34" charset="0"/>
              </a:rPr>
              <a:t>UPS</a:t>
            </a:r>
          </a:p>
          <a:p>
            <a:pPr marL="1257300" lvl="2">
              <a:defRPr/>
            </a:pPr>
            <a:r>
              <a:rPr lang="en-US" altLang="en-US" dirty="0" smtClean="0">
                <a:latin typeface="Century Gothic" panose="020B0502020202020204" pitchFamily="34" charset="0"/>
              </a:rPr>
              <a:t>School bus stops</a:t>
            </a:r>
          </a:p>
          <a:p>
            <a:pPr marL="1257300" lvl="2">
              <a:defRPr/>
            </a:pPr>
            <a:r>
              <a:rPr lang="en-US" altLang="en-US" dirty="0" smtClean="0">
                <a:latin typeface="Century Gothic" panose="020B0502020202020204" pitchFamily="34" charset="0"/>
              </a:rPr>
              <a:t>Errands!</a:t>
            </a:r>
          </a:p>
          <a:p>
            <a:pPr marL="114300" indent="0">
              <a:buFontTx/>
              <a:buNone/>
              <a:defRPr/>
            </a:pPr>
            <a:endParaRPr lang="en-US" altLang="en-US" sz="1200" dirty="0" smtClean="0">
              <a:latin typeface="Century Gothic" panose="020B0502020202020204" pitchFamily="34" charset="0"/>
            </a:endParaRPr>
          </a:p>
          <a:p>
            <a:pPr marL="114300" indent="0">
              <a:buFontTx/>
              <a:buNone/>
              <a:defRPr/>
            </a:pPr>
            <a:r>
              <a:rPr lang="en-US" altLang="en-US" sz="2400" b="1" dirty="0" smtClean="0">
                <a:solidFill>
                  <a:srgbClr val="FF0000"/>
                </a:solidFill>
                <a:latin typeface="Century Gothic" panose="020B0502020202020204" pitchFamily="34" charset="0"/>
              </a:rPr>
              <a:t>Whether Hamilton paths/circuits exist has nothing to do with the existence of Euler paths/circuits. </a:t>
            </a:r>
          </a:p>
          <a:p>
            <a:pPr marL="1257300" lvl="2">
              <a:defRPr/>
            </a:pPr>
            <a:endParaRPr lang="en-US" altLang="en-US" sz="1600" dirty="0">
              <a:latin typeface="Century Gothic" panose="020B0502020202020204" pitchFamily="34" charset="0"/>
            </a:endParaRPr>
          </a:p>
        </p:txBody>
      </p:sp>
    </p:spTree>
    <p:extLst>
      <p:ext uri="{BB962C8B-B14F-4D97-AF65-F5344CB8AC3E}">
        <p14:creationId xmlns:p14="http://schemas.microsoft.com/office/powerpoint/2010/main" val="2512037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Hamilton Tours…a few ground rules…</a:t>
            </a:r>
            <a:endParaRPr lang="en-US" b="1" dirty="0"/>
          </a:p>
        </p:txBody>
      </p:sp>
      <p:sp>
        <p:nvSpPr>
          <p:cNvPr id="3" name="Content Placeholder 2"/>
          <p:cNvSpPr>
            <a:spLocks noGrp="1"/>
          </p:cNvSpPr>
          <p:nvPr>
            <p:ph idx="1"/>
          </p:nvPr>
        </p:nvSpPr>
        <p:spPr/>
        <p:txBody>
          <a:bodyPr/>
          <a:lstStyle/>
          <a:p>
            <a:pPr marL="0" indent="0">
              <a:buNone/>
            </a:pPr>
            <a:r>
              <a:rPr lang="en-US" dirty="0" smtClean="0"/>
              <a:t>For simplicity, we will use </a:t>
            </a:r>
            <a:r>
              <a:rPr lang="en-US" b="1" dirty="0" smtClean="0">
                <a:solidFill>
                  <a:srgbClr val="FF0000"/>
                </a:solidFill>
              </a:rPr>
              <a:t>complete</a:t>
            </a:r>
            <a:r>
              <a:rPr lang="en-US" dirty="0" smtClean="0"/>
              <a:t> graphs for our Hamilton Problems (each vertex is connected to each other vertex by an edge.)</a:t>
            </a:r>
          </a:p>
          <a:p>
            <a:pPr marL="0" indent="0">
              <a:buNone/>
            </a:pPr>
            <a:endParaRPr lang="en-US" dirty="0"/>
          </a:p>
          <a:p>
            <a:pPr marL="0" indent="0">
              <a:buNone/>
            </a:pPr>
            <a:r>
              <a:rPr lang="en-US" dirty="0" smtClean="0"/>
              <a:t>Hamilton graphs are </a:t>
            </a:r>
            <a:r>
              <a:rPr lang="en-US" b="1" dirty="0" smtClean="0">
                <a:solidFill>
                  <a:srgbClr val="FF0000"/>
                </a:solidFill>
              </a:rPr>
              <a:t>weighted</a:t>
            </a:r>
            <a:r>
              <a:rPr lang="en-US" dirty="0" smtClean="0"/>
              <a:t>.  The numbers may stand for distance, time, cost….</a:t>
            </a:r>
          </a:p>
          <a:p>
            <a:pPr marL="0" indent="0">
              <a:buNone/>
            </a:pPr>
            <a:endParaRPr lang="en-US" dirty="0"/>
          </a:p>
          <a:p>
            <a:pPr marL="0" indent="0">
              <a:buNone/>
            </a:pPr>
            <a:r>
              <a:rPr lang="en-US" dirty="0" smtClean="0"/>
              <a:t>We are looking for an </a:t>
            </a:r>
            <a:r>
              <a:rPr lang="en-US" b="1" dirty="0" smtClean="0">
                <a:solidFill>
                  <a:srgbClr val="FF0000"/>
                </a:solidFill>
              </a:rPr>
              <a:t>optimal</a:t>
            </a:r>
            <a:r>
              <a:rPr lang="en-US" dirty="0" smtClean="0"/>
              <a:t> tour: The Hamilton circuit of least total cost. </a:t>
            </a:r>
            <a:endParaRPr lang="en-US" dirty="0"/>
          </a:p>
        </p:txBody>
      </p:sp>
    </p:spTree>
    <p:extLst>
      <p:ext uri="{BB962C8B-B14F-4D97-AF65-F5344CB8AC3E}">
        <p14:creationId xmlns:p14="http://schemas.microsoft.com/office/powerpoint/2010/main" val="3342161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Content Placeholder 2"/>
          <p:cNvSpPr txBox="1">
            <a:spLocks/>
          </p:cNvSpPr>
          <p:nvPr/>
        </p:nvSpPr>
        <p:spPr>
          <a:xfrm>
            <a:off x="665922" y="1481472"/>
            <a:ext cx="10187609" cy="48748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smtClean="0"/>
              <a:t>Reminder: A complete graph, </a:t>
            </a:r>
            <a:r>
              <a:rPr lang="en-US" altLang="en-US" dirty="0" err="1" smtClean="0"/>
              <a:t>K</a:t>
            </a:r>
            <a:r>
              <a:rPr lang="en-US" altLang="en-US" baseline="-25000" dirty="0" err="1" smtClean="0"/>
              <a:t>n</a:t>
            </a:r>
            <a:r>
              <a:rPr lang="en-US" altLang="en-US" dirty="0" smtClean="0"/>
              <a:t> is a graph on </a:t>
            </a:r>
            <a:r>
              <a:rPr lang="en-US" altLang="en-US" i="1" dirty="0" smtClean="0"/>
              <a:t>n</a:t>
            </a:r>
            <a:r>
              <a:rPr lang="en-US" altLang="en-US" dirty="0" smtClean="0"/>
              <a:t> vertices where each vertex is directly connected to each other vertex.</a:t>
            </a:r>
          </a:p>
          <a:p>
            <a:endParaRPr lang="en-US" altLang="en-US" dirty="0" smtClean="0"/>
          </a:p>
          <a:p>
            <a:endParaRPr lang="en-US" altLang="en-US" dirty="0"/>
          </a:p>
          <a:p>
            <a:endParaRPr lang="en-US" altLang="en-US" dirty="0" smtClean="0"/>
          </a:p>
          <a:p>
            <a:endParaRPr lang="en-US" altLang="en-US" dirty="0" smtClean="0"/>
          </a:p>
          <a:p>
            <a:endParaRPr lang="en-US" altLang="en-US" dirty="0" smtClean="0"/>
          </a:p>
          <a:p>
            <a:r>
              <a:rPr lang="en-US" altLang="en-US" dirty="0" smtClean="0"/>
              <a:t>How does this translate in practice to TSP problems?  </a:t>
            </a:r>
          </a:p>
          <a:p>
            <a:pPr marL="0" indent="0">
              <a:buNone/>
            </a:pPr>
            <a:r>
              <a:rPr lang="en-US" altLang="en-US" dirty="0" smtClean="0">
                <a:solidFill>
                  <a:srgbClr val="FF0000"/>
                </a:solidFill>
              </a:rPr>
              <a:t>	You can get to every “city” from each other “city”!</a:t>
            </a:r>
          </a:p>
          <a:p>
            <a:endParaRPr lang="en-US" dirty="0"/>
          </a:p>
        </p:txBody>
      </p:sp>
      <p:sp>
        <p:nvSpPr>
          <p:cNvPr id="4" name="Slide Number Placeholder 3"/>
          <p:cNvSpPr>
            <a:spLocks noGrp="1"/>
          </p:cNvSpPr>
          <p:nvPr>
            <p:ph type="sldNum" sz="quarter" idx="11"/>
          </p:nvPr>
        </p:nvSpPr>
        <p:spPr/>
        <p:txBody>
          <a:bodyPr/>
          <a:lstStyle/>
          <a:p>
            <a:pPr>
              <a:defRPr/>
            </a:pPr>
            <a:fld id="{F084E453-418D-464D-9064-67E425D32306}" type="slidenum">
              <a:rPr lang="en-US" smtClean="0"/>
              <a:pPr>
                <a:defRPr/>
              </a:pPr>
              <a:t>5</a:t>
            </a:fld>
            <a:endParaRPr lang="en-US"/>
          </a:p>
        </p:txBody>
      </p:sp>
      <p:grpSp>
        <p:nvGrpSpPr>
          <p:cNvPr id="5" name="Group 4"/>
          <p:cNvGrpSpPr/>
          <p:nvPr/>
        </p:nvGrpSpPr>
        <p:grpSpPr>
          <a:xfrm>
            <a:off x="2435958" y="2807035"/>
            <a:ext cx="2253342" cy="1603045"/>
            <a:chOff x="3073401" y="3280229"/>
            <a:chExt cx="2253342" cy="1603045"/>
          </a:xfrm>
        </p:grpSpPr>
        <p:grpSp>
          <p:nvGrpSpPr>
            <p:cNvPr id="54" name="Group 53"/>
            <p:cNvGrpSpPr/>
            <p:nvPr/>
          </p:nvGrpSpPr>
          <p:grpSpPr>
            <a:xfrm>
              <a:off x="3073401" y="3280229"/>
              <a:ext cx="2253342" cy="1294493"/>
              <a:chOff x="1970315" y="4389439"/>
              <a:chExt cx="1169307" cy="678768"/>
            </a:xfrm>
          </p:grpSpPr>
          <p:grpSp>
            <p:nvGrpSpPr>
              <p:cNvPr id="58370" name="Group 2"/>
              <p:cNvGrpSpPr>
                <a:grpSpLocks/>
              </p:cNvGrpSpPr>
              <p:nvPr/>
            </p:nvGrpSpPr>
            <p:grpSpPr bwMode="auto">
              <a:xfrm>
                <a:off x="1970315" y="4461782"/>
                <a:ext cx="1111250" cy="606425"/>
                <a:chOff x="8896" y="11820"/>
                <a:chExt cx="1749" cy="956"/>
              </a:xfrm>
            </p:grpSpPr>
            <p:grpSp>
              <p:nvGrpSpPr>
                <p:cNvPr id="58371" name="Group 3"/>
                <p:cNvGrpSpPr>
                  <a:grpSpLocks/>
                </p:cNvGrpSpPr>
                <p:nvPr/>
              </p:nvGrpSpPr>
              <p:grpSpPr bwMode="auto">
                <a:xfrm>
                  <a:off x="9207" y="11871"/>
                  <a:ext cx="1009" cy="816"/>
                  <a:chOff x="9207" y="11871"/>
                  <a:chExt cx="1009" cy="816"/>
                </a:xfrm>
              </p:grpSpPr>
              <p:grpSp>
                <p:nvGrpSpPr>
                  <p:cNvPr id="58372" name="Group 4"/>
                  <p:cNvGrpSpPr>
                    <a:grpSpLocks/>
                  </p:cNvGrpSpPr>
                  <p:nvPr/>
                </p:nvGrpSpPr>
                <p:grpSpPr bwMode="auto">
                  <a:xfrm>
                    <a:off x="9207" y="11871"/>
                    <a:ext cx="1009" cy="816"/>
                    <a:chOff x="9207" y="11871"/>
                    <a:chExt cx="1009" cy="816"/>
                  </a:xfrm>
                </p:grpSpPr>
                <p:sp>
                  <p:nvSpPr>
                    <p:cNvPr id="58373" name="Oval 5"/>
                    <p:cNvSpPr>
                      <a:spLocks noChangeArrowheads="1"/>
                    </p:cNvSpPr>
                    <p:nvPr/>
                  </p:nvSpPr>
                  <p:spPr bwMode="auto">
                    <a:xfrm>
                      <a:off x="10127" y="11871"/>
                      <a:ext cx="89" cy="64"/>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74" name="Oval 6"/>
                    <p:cNvSpPr>
                      <a:spLocks noChangeArrowheads="1"/>
                    </p:cNvSpPr>
                    <p:nvPr/>
                  </p:nvSpPr>
                  <p:spPr bwMode="auto">
                    <a:xfrm>
                      <a:off x="9207" y="12623"/>
                      <a:ext cx="89" cy="64"/>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75" name="Oval 7"/>
                    <p:cNvSpPr>
                      <a:spLocks noChangeArrowheads="1"/>
                    </p:cNvSpPr>
                    <p:nvPr/>
                  </p:nvSpPr>
                  <p:spPr bwMode="auto">
                    <a:xfrm>
                      <a:off x="10127" y="12623"/>
                      <a:ext cx="89" cy="64"/>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76" name="Oval 8"/>
                    <p:cNvSpPr>
                      <a:spLocks noChangeArrowheads="1"/>
                    </p:cNvSpPr>
                    <p:nvPr/>
                  </p:nvSpPr>
                  <p:spPr bwMode="auto">
                    <a:xfrm>
                      <a:off x="9207" y="11871"/>
                      <a:ext cx="89" cy="64"/>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77" name="Line 9"/>
                    <p:cNvSpPr>
                      <a:spLocks noChangeShapeType="1"/>
                    </p:cNvSpPr>
                    <p:nvPr/>
                  </p:nvSpPr>
                  <p:spPr bwMode="auto">
                    <a:xfrm>
                      <a:off x="9262" y="11905"/>
                      <a:ext cx="91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78" name="Line 10"/>
                    <p:cNvSpPr>
                      <a:spLocks noChangeShapeType="1"/>
                    </p:cNvSpPr>
                    <p:nvPr/>
                  </p:nvSpPr>
                  <p:spPr bwMode="auto">
                    <a:xfrm>
                      <a:off x="9252" y="12665"/>
                      <a:ext cx="92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79" name="Line 11"/>
                    <p:cNvSpPr>
                      <a:spLocks noChangeShapeType="1"/>
                    </p:cNvSpPr>
                    <p:nvPr/>
                  </p:nvSpPr>
                  <p:spPr bwMode="auto">
                    <a:xfrm>
                      <a:off x="9248" y="11895"/>
                      <a:ext cx="0" cy="7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80" name="Line 12"/>
                    <p:cNvSpPr>
                      <a:spLocks noChangeShapeType="1"/>
                    </p:cNvSpPr>
                    <p:nvPr/>
                  </p:nvSpPr>
                  <p:spPr bwMode="auto">
                    <a:xfrm>
                      <a:off x="10172" y="11905"/>
                      <a:ext cx="0" cy="74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grpSp>
              <p:sp>
                <p:nvSpPr>
                  <p:cNvPr id="58381" name="Line 13"/>
                  <p:cNvSpPr>
                    <a:spLocks noChangeShapeType="1"/>
                  </p:cNvSpPr>
                  <p:nvPr/>
                </p:nvSpPr>
                <p:spPr bwMode="auto">
                  <a:xfrm flipH="1">
                    <a:off x="9256" y="11906"/>
                    <a:ext cx="909" cy="75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sp>
                <p:nvSpPr>
                  <p:cNvPr id="58382" name="Line 14"/>
                  <p:cNvSpPr>
                    <a:spLocks noChangeShapeType="1"/>
                  </p:cNvSpPr>
                  <p:nvPr/>
                </p:nvSpPr>
                <p:spPr bwMode="auto">
                  <a:xfrm>
                    <a:off x="9256" y="11889"/>
                    <a:ext cx="909" cy="77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grpSp>
            <p:sp>
              <p:nvSpPr>
                <p:cNvPr id="58383" name="Text Box 15"/>
                <p:cNvSpPr txBox="1">
                  <a:spLocks noChangeArrowheads="1"/>
                </p:cNvSpPr>
                <p:nvPr/>
              </p:nvSpPr>
              <p:spPr bwMode="auto">
                <a:xfrm>
                  <a:off x="8896" y="12571"/>
                  <a:ext cx="206" cy="205"/>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algn="just" fontAlgn="base">
                    <a:spcBef>
                      <a:spcPct val="0"/>
                    </a:spcBef>
                    <a:spcAft>
                      <a:spcPts val="1000"/>
                    </a:spcAft>
                  </a:pPr>
                  <a:r>
                    <a:rPr lang="en-US" sz="1100">
                      <a:latin typeface="Garamond" pitchFamily="18" charset="0"/>
                      <a:cs typeface="Arial" pitchFamily="34" charset="0"/>
                    </a:rPr>
                    <a:t>A</a:t>
                  </a:r>
                </a:p>
                <a:p>
                  <a:pPr fontAlgn="base">
                    <a:spcBef>
                      <a:spcPct val="0"/>
                    </a:spcBef>
                    <a:spcAft>
                      <a:spcPct val="0"/>
                    </a:spcAft>
                  </a:pPr>
                  <a:endParaRPr lang="en-US" sz="2400" b="1" baseline="-25000">
                    <a:latin typeface="Garamond" pitchFamily="18" charset="0"/>
                    <a:cs typeface="Arial" pitchFamily="34" charset="0"/>
                  </a:endParaRPr>
                </a:p>
              </p:txBody>
            </p:sp>
            <p:sp>
              <p:nvSpPr>
                <p:cNvPr id="58384" name="Text Box 16"/>
                <p:cNvSpPr txBox="1">
                  <a:spLocks noChangeArrowheads="1"/>
                </p:cNvSpPr>
                <p:nvPr/>
              </p:nvSpPr>
              <p:spPr bwMode="auto">
                <a:xfrm>
                  <a:off x="10439" y="12571"/>
                  <a:ext cx="206" cy="205"/>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algn="just" fontAlgn="base">
                    <a:spcBef>
                      <a:spcPct val="0"/>
                    </a:spcBef>
                    <a:spcAft>
                      <a:spcPts val="1000"/>
                    </a:spcAft>
                  </a:pPr>
                  <a:r>
                    <a:rPr lang="en-US" sz="1100">
                      <a:latin typeface="Garamond" pitchFamily="18" charset="0"/>
                      <a:cs typeface="Arial" pitchFamily="34" charset="0"/>
                    </a:rPr>
                    <a:t>D</a:t>
                  </a:r>
                </a:p>
                <a:p>
                  <a:pPr fontAlgn="base">
                    <a:spcBef>
                      <a:spcPct val="0"/>
                    </a:spcBef>
                    <a:spcAft>
                      <a:spcPct val="0"/>
                    </a:spcAft>
                  </a:pPr>
                  <a:endParaRPr lang="en-US" sz="2400" b="1" baseline="-25000">
                    <a:latin typeface="Garamond" pitchFamily="18" charset="0"/>
                    <a:cs typeface="Arial" pitchFamily="34" charset="0"/>
                  </a:endParaRPr>
                </a:p>
              </p:txBody>
            </p:sp>
            <p:sp>
              <p:nvSpPr>
                <p:cNvPr id="58385" name="Text Box 17"/>
                <p:cNvSpPr txBox="1">
                  <a:spLocks noChangeArrowheads="1"/>
                </p:cNvSpPr>
                <p:nvPr/>
              </p:nvSpPr>
              <p:spPr bwMode="auto">
                <a:xfrm>
                  <a:off x="8896" y="11820"/>
                  <a:ext cx="258" cy="222"/>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algn="just" fontAlgn="base">
                    <a:spcBef>
                      <a:spcPct val="0"/>
                    </a:spcBef>
                    <a:spcAft>
                      <a:spcPts val="1000"/>
                    </a:spcAft>
                  </a:pPr>
                  <a:r>
                    <a:rPr lang="en-US" sz="1100">
                      <a:latin typeface="Garamond" pitchFamily="18" charset="0"/>
                      <a:cs typeface="Arial" pitchFamily="34" charset="0"/>
                    </a:rPr>
                    <a:t>B</a:t>
                  </a:r>
                </a:p>
                <a:p>
                  <a:pPr fontAlgn="base">
                    <a:spcBef>
                      <a:spcPct val="0"/>
                    </a:spcBef>
                    <a:spcAft>
                      <a:spcPct val="0"/>
                    </a:spcAft>
                  </a:pPr>
                  <a:endParaRPr lang="en-US" sz="2400" b="1" baseline="-25000">
                    <a:latin typeface="Garamond" pitchFamily="18" charset="0"/>
                    <a:cs typeface="Arial" pitchFamily="34" charset="0"/>
                  </a:endParaRPr>
                </a:p>
              </p:txBody>
            </p:sp>
          </p:grpSp>
          <p:sp>
            <p:nvSpPr>
              <p:cNvPr id="58386" name="Text Box 18"/>
              <p:cNvSpPr txBox="1">
                <a:spLocks noChangeArrowheads="1"/>
              </p:cNvSpPr>
              <p:nvPr/>
            </p:nvSpPr>
            <p:spPr bwMode="auto">
              <a:xfrm>
                <a:off x="2902858" y="4389439"/>
                <a:ext cx="236764" cy="153533"/>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algn="just" fontAlgn="base">
                  <a:spcBef>
                    <a:spcPct val="0"/>
                  </a:spcBef>
                  <a:spcAft>
                    <a:spcPts val="1000"/>
                  </a:spcAft>
                </a:pPr>
                <a:r>
                  <a:rPr lang="en-US" sz="1100" dirty="0">
                    <a:latin typeface="Garamond" pitchFamily="18" charset="0"/>
                    <a:cs typeface="Arial" pitchFamily="34" charset="0"/>
                  </a:rPr>
                  <a:t>C</a:t>
                </a:r>
              </a:p>
              <a:p>
                <a:pPr fontAlgn="base">
                  <a:spcBef>
                    <a:spcPct val="0"/>
                  </a:spcBef>
                  <a:spcAft>
                    <a:spcPct val="0"/>
                  </a:spcAft>
                </a:pPr>
                <a:endParaRPr lang="en-US" sz="2400" b="1" baseline="-25000" dirty="0">
                  <a:latin typeface="Garamond" pitchFamily="18" charset="0"/>
                  <a:cs typeface="Arial" pitchFamily="34" charset="0"/>
                </a:endParaRPr>
              </a:p>
            </p:txBody>
          </p:sp>
        </p:grpSp>
        <p:sp>
          <p:nvSpPr>
            <p:cNvPr id="62" name="TextBox 61"/>
            <p:cNvSpPr txBox="1"/>
            <p:nvPr/>
          </p:nvSpPr>
          <p:spPr>
            <a:xfrm>
              <a:off x="3744687" y="4513942"/>
              <a:ext cx="769256" cy="369332"/>
            </a:xfrm>
            <a:prstGeom prst="rect">
              <a:avLst/>
            </a:prstGeom>
            <a:noFill/>
          </p:spPr>
          <p:txBody>
            <a:bodyPr wrap="square" rtlCol="0">
              <a:spAutoFit/>
            </a:bodyPr>
            <a:lstStyle/>
            <a:p>
              <a:r>
                <a:rPr lang="fr-BE" dirty="0"/>
                <a:t>K4</a:t>
              </a:r>
            </a:p>
          </p:txBody>
        </p:sp>
      </p:grpSp>
      <p:grpSp>
        <p:nvGrpSpPr>
          <p:cNvPr id="6" name="Group 5"/>
          <p:cNvGrpSpPr/>
          <p:nvPr/>
        </p:nvGrpSpPr>
        <p:grpSpPr>
          <a:xfrm>
            <a:off x="6333949" y="2800325"/>
            <a:ext cx="1920875" cy="2015210"/>
            <a:chOff x="6795411" y="3159580"/>
            <a:chExt cx="1920875" cy="2015210"/>
          </a:xfrm>
        </p:grpSpPr>
        <p:grpSp>
          <p:nvGrpSpPr>
            <p:cNvPr id="61" name="Group 60"/>
            <p:cNvGrpSpPr/>
            <p:nvPr/>
          </p:nvGrpSpPr>
          <p:grpSpPr>
            <a:xfrm>
              <a:off x="6795411" y="3159580"/>
              <a:ext cx="1920875" cy="1603375"/>
              <a:chOff x="5155295" y="2666093"/>
              <a:chExt cx="1920875" cy="1603375"/>
            </a:xfrm>
          </p:grpSpPr>
          <p:sp>
            <p:nvSpPr>
              <p:cNvPr id="58399" name="Oval 31"/>
              <p:cNvSpPr>
                <a:spLocks noChangeArrowheads="1"/>
              </p:cNvSpPr>
              <p:nvPr/>
            </p:nvSpPr>
            <p:spPr bwMode="auto">
              <a:xfrm>
                <a:off x="6861815" y="3481343"/>
                <a:ext cx="78766" cy="75505"/>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grpSp>
            <p:nvGrpSpPr>
              <p:cNvPr id="60" name="Group 59"/>
              <p:cNvGrpSpPr/>
              <p:nvPr/>
            </p:nvGrpSpPr>
            <p:grpSpPr>
              <a:xfrm>
                <a:off x="5155295" y="2666093"/>
                <a:ext cx="1920875" cy="1603375"/>
                <a:chOff x="5155295" y="2666093"/>
                <a:chExt cx="1920875" cy="1603375"/>
              </a:xfrm>
            </p:grpSpPr>
            <p:sp>
              <p:nvSpPr>
                <p:cNvPr id="58392" name="Oval 24"/>
                <p:cNvSpPr>
                  <a:spLocks noChangeArrowheads="1"/>
                </p:cNvSpPr>
                <p:nvPr/>
              </p:nvSpPr>
              <p:spPr bwMode="auto">
                <a:xfrm>
                  <a:off x="6458013" y="2898874"/>
                  <a:ext cx="78131" cy="7614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grpSp>
              <p:nvGrpSpPr>
                <p:cNvPr id="59" name="Group 58"/>
                <p:cNvGrpSpPr/>
                <p:nvPr/>
              </p:nvGrpSpPr>
              <p:grpSpPr>
                <a:xfrm>
                  <a:off x="5155295" y="2666093"/>
                  <a:ext cx="1920875" cy="1603375"/>
                  <a:chOff x="5155295" y="2666093"/>
                  <a:chExt cx="1920875" cy="1603375"/>
                </a:xfrm>
              </p:grpSpPr>
              <p:sp>
                <p:nvSpPr>
                  <p:cNvPr id="58396" name="Oval 28"/>
                  <p:cNvSpPr>
                    <a:spLocks noChangeArrowheads="1"/>
                  </p:cNvSpPr>
                  <p:nvPr/>
                </p:nvSpPr>
                <p:spPr bwMode="auto">
                  <a:xfrm flipH="1" flipV="1">
                    <a:off x="6139543" y="4020458"/>
                    <a:ext cx="85314" cy="67069"/>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grpSp>
                <p:nvGrpSpPr>
                  <p:cNvPr id="58" name="Group 57"/>
                  <p:cNvGrpSpPr/>
                  <p:nvPr/>
                </p:nvGrpSpPr>
                <p:grpSpPr>
                  <a:xfrm>
                    <a:off x="5155295" y="2666093"/>
                    <a:ext cx="1920875" cy="1603375"/>
                    <a:chOff x="5431066" y="3565979"/>
                    <a:chExt cx="1920875" cy="1603375"/>
                  </a:xfrm>
                </p:grpSpPr>
                <p:sp>
                  <p:nvSpPr>
                    <p:cNvPr id="58390" name="Oval 22"/>
                    <p:cNvSpPr>
                      <a:spLocks noChangeArrowheads="1"/>
                    </p:cNvSpPr>
                    <p:nvPr/>
                  </p:nvSpPr>
                  <p:spPr bwMode="auto">
                    <a:xfrm flipV="1">
                      <a:off x="5633695" y="4325257"/>
                      <a:ext cx="99447" cy="92456"/>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grpSp>
                  <p:nvGrpSpPr>
                    <p:cNvPr id="57" name="Group 56"/>
                    <p:cNvGrpSpPr/>
                    <p:nvPr/>
                  </p:nvGrpSpPr>
                  <p:grpSpPr>
                    <a:xfrm>
                      <a:off x="5431066" y="3565979"/>
                      <a:ext cx="1920875" cy="1603375"/>
                      <a:chOff x="5431066" y="3565979"/>
                      <a:chExt cx="1920875" cy="1603375"/>
                    </a:xfrm>
                  </p:grpSpPr>
                  <p:sp>
                    <p:nvSpPr>
                      <p:cNvPr id="58393" name="Oval 25"/>
                      <p:cNvSpPr>
                        <a:spLocks noChangeArrowheads="1"/>
                      </p:cNvSpPr>
                      <p:nvPr/>
                    </p:nvSpPr>
                    <p:spPr bwMode="auto">
                      <a:xfrm>
                        <a:off x="6022984" y="3806295"/>
                        <a:ext cx="78766" cy="7614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BE"/>
                      </a:p>
                    </p:txBody>
                  </p:sp>
                  <p:grpSp>
                    <p:nvGrpSpPr>
                      <p:cNvPr id="56" name="Group 55"/>
                      <p:cNvGrpSpPr/>
                      <p:nvPr/>
                    </p:nvGrpSpPr>
                    <p:grpSpPr>
                      <a:xfrm>
                        <a:off x="5431066" y="3565979"/>
                        <a:ext cx="1920875" cy="1603375"/>
                        <a:chOff x="4908551" y="4567464"/>
                        <a:chExt cx="1920875" cy="1603375"/>
                      </a:xfrm>
                    </p:grpSpPr>
                    <p:sp>
                      <p:nvSpPr>
                        <p:cNvPr id="58397" name="Line 29"/>
                        <p:cNvSpPr>
                          <a:spLocks noChangeShapeType="1"/>
                        </p:cNvSpPr>
                        <p:nvPr/>
                      </p:nvSpPr>
                      <p:spPr bwMode="auto">
                        <a:xfrm flipH="1">
                          <a:off x="5153106" y="4812459"/>
                          <a:ext cx="363975" cy="547571"/>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grpSp>
                      <p:nvGrpSpPr>
                        <p:cNvPr id="55" name="Group 54"/>
                        <p:cNvGrpSpPr/>
                        <p:nvPr/>
                      </p:nvGrpSpPr>
                      <p:grpSpPr>
                        <a:xfrm>
                          <a:off x="4908551" y="4567464"/>
                          <a:ext cx="1920875" cy="1603375"/>
                          <a:chOff x="4908550" y="4552950"/>
                          <a:chExt cx="1920875" cy="1603375"/>
                        </a:xfrm>
                      </p:grpSpPr>
                      <p:sp>
                        <p:nvSpPr>
                          <p:cNvPr id="58391" name="Line 23"/>
                          <p:cNvSpPr>
                            <a:spLocks noChangeShapeType="1"/>
                          </p:cNvSpPr>
                          <p:nvPr/>
                        </p:nvSpPr>
                        <p:spPr bwMode="auto">
                          <a:xfrm>
                            <a:off x="5552653" y="4798501"/>
                            <a:ext cx="668876" cy="634"/>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394" name="Line 26"/>
                          <p:cNvSpPr>
                            <a:spLocks noChangeShapeType="1"/>
                          </p:cNvSpPr>
                          <p:nvPr/>
                        </p:nvSpPr>
                        <p:spPr bwMode="auto">
                          <a:xfrm>
                            <a:off x="5529150" y="4804845"/>
                            <a:ext cx="375409" cy="1123695"/>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395" name="Line 27"/>
                          <p:cNvSpPr>
                            <a:spLocks noChangeShapeType="1"/>
                          </p:cNvSpPr>
                          <p:nvPr/>
                        </p:nvSpPr>
                        <p:spPr bwMode="auto">
                          <a:xfrm flipH="1">
                            <a:off x="5915993" y="4812459"/>
                            <a:ext cx="322687" cy="1116715"/>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398" name="Line 30"/>
                          <p:cNvSpPr>
                            <a:spLocks noChangeShapeType="1"/>
                          </p:cNvSpPr>
                          <p:nvPr/>
                        </p:nvSpPr>
                        <p:spPr bwMode="auto">
                          <a:xfrm>
                            <a:off x="6238680" y="4798501"/>
                            <a:ext cx="376044" cy="575489"/>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400" name="Line 32"/>
                          <p:cNvSpPr>
                            <a:spLocks noChangeShapeType="1"/>
                          </p:cNvSpPr>
                          <p:nvPr/>
                        </p:nvSpPr>
                        <p:spPr bwMode="auto">
                          <a:xfrm>
                            <a:off x="5160093" y="5380335"/>
                            <a:ext cx="751453" cy="562165"/>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401" name="Line 33"/>
                          <p:cNvSpPr>
                            <a:spLocks noChangeShapeType="1"/>
                          </p:cNvSpPr>
                          <p:nvPr/>
                        </p:nvSpPr>
                        <p:spPr bwMode="auto">
                          <a:xfrm flipH="1">
                            <a:off x="5910276" y="5394294"/>
                            <a:ext cx="715882" cy="541226"/>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402" name="Line 34"/>
                          <p:cNvSpPr>
                            <a:spLocks noChangeShapeType="1"/>
                          </p:cNvSpPr>
                          <p:nvPr/>
                        </p:nvSpPr>
                        <p:spPr bwMode="auto">
                          <a:xfrm>
                            <a:off x="5534867" y="4812459"/>
                            <a:ext cx="1091926" cy="581834"/>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403" name="Line 35"/>
                          <p:cNvSpPr>
                            <a:spLocks noChangeShapeType="1"/>
                          </p:cNvSpPr>
                          <p:nvPr/>
                        </p:nvSpPr>
                        <p:spPr bwMode="auto">
                          <a:xfrm flipH="1">
                            <a:off x="5174607" y="4798501"/>
                            <a:ext cx="1091291" cy="568510"/>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404" name="Line 36"/>
                          <p:cNvSpPr>
                            <a:spLocks noChangeShapeType="1"/>
                          </p:cNvSpPr>
                          <p:nvPr/>
                        </p:nvSpPr>
                        <p:spPr bwMode="auto">
                          <a:xfrm>
                            <a:off x="5148024" y="5380335"/>
                            <a:ext cx="1489567" cy="1269"/>
                          </a:xfrm>
                          <a:prstGeom prst="line">
                            <a:avLst/>
                          </a:prstGeom>
                          <a:noFill/>
                          <a:ln w="9525">
                            <a:solidFill>
                              <a:srgbClr val="000000"/>
                            </a:solidFill>
                            <a:round/>
                            <a:headEnd type="none" w="lg" len="lg"/>
                            <a:tailEnd type="none" w="lg" len="lg"/>
                          </a:ln>
                        </p:spPr>
                        <p:txBody>
                          <a:bodyPr vert="horz" wrap="square" lIns="91440" tIns="45720" rIns="91440" bIns="45720" numCol="1" anchor="t" anchorCtr="0" compatLnSpc="1">
                            <a:prstTxWarp prst="textNoShape">
                              <a:avLst/>
                            </a:prstTxWarp>
                          </a:bodyPr>
                          <a:lstStyle/>
                          <a:p>
                            <a:endParaRPr lang="fr-BE"/>
                          </a:p>
                        </p:txBody>
                      </p:sp>
                      <p:sp>
                        <p:nvSpPr>
                          <p:cNvPr id="58413" name="AutoShape 45"/>
                          <p:cNvSpPr>
                            <a:spLocks noChangeArrowheads="1"/>
                          </p:cNvSpPr>
                          <p:nvPr/>
                        </p:nvSpPr>
                        <p:spPr bwMode="auto">
                          <a:xfrm>
                            <a:off x="5454831" y="4552950"/>
                            <a:ext cx="200726" cy="207481"/>
                          </a:xfrm>
                          <a:prstGeom prst="roundRect">
                            <a:avLst>
                              <a:gd name="adj" fmla="val 16667"/>
                            </a:avLst>
                          </a:prstGeom>
                          <a:noFill/>
                          <a:ln w="9525">
                            <a:noFill/>
                            <a:round/>
                            <a:headEnd/>
                            <a:tailEnd/>
                          </a:ln>
                        </p:spPr>
                        <p:txBody>
                          <a:bodyPr vert="horz" wrap="square" lIns="12700" tIns="12700" rIns="12700" bIns="12700" numCol="1" anchor="t" anchorCtr="0" compatLnSpc="1">
                            <a:prstTxWarp prst="textNoShape">
                              <a:avLst/>
                            </a:prstTxWarp>
                          </a:bodyPr>
                          <a:lstStyle/>
                          <a:p>
                            <a:pPr fontAlgn="base">
                              <a:spcBef>
                                <a:spcPct val="0"/>
                              </a:spcBef>
                              <a:spcAft>
                                <a:spcPts val="1000"/>
                              </a:spcAft>
                            </a:pPr>
                            <a:r>
                              <a:rPr lang="en-US" sz="1100">
                                <a:latin typeface="Garamond" pitchFamily="18" charset="0"/>
                                <a:cs typeface="Arial" pitchFamily="34" charset="0"/>
                              </a:rPr>
                              <a:t>A</a:t>
                            </a:r>
                            <a:endParaRPr lang="en-US" sz="2400" b="1" baseline="-25000">
                              <a:latin typeface="Garamond" pitchFamily="18" charset="0"/>
                              <a:cs typeface="Arial" pitchFamily="34" charset="0"/>
                            </a:endParaRPr>
                          </a:p>
                        </p:txBody>
                      </p:sp>
                      <p:sp>
                        <p:nvSpPr>
                          <p:cNvPr id="58414" name="AutoShape 46"/>
                          <p:cNvSpPr>
                            <a:spLocks noChangeArrowheads="1"/>
                          </p:cNvSpPr>
                          <p:nvPr/>
                        </p:nvSpPr>
                        <p:spPr bwMode="auto">
                          <a:xfrm>
                            <a:off x="6187228" y="4568178"/>
                            <a:ext cx="153721" cy="196694"/>
                          </a:xfrm>
                          <a:prstGeom prst="roundRect">
                            <a:avLst>
                              <a:gd name="adj" fmla="val 16667"/>
                            </a:avLst>
                          </a:prstGeom>
                          <a:noFill/>
                          <a:ln w="9525">
                            <a:noFill/>
                            <a:round/>
                            <a:headEnd/>
                            <a:tailEnd/>
                          </a:ln>
                        </p:spPr>
                        <p:txBody>
                          <a:bodyPr vert="horz" wrap="square" lIns="12700" tIns="12700" rIns="12700" bIns="12700" numCol="1" anchor="t" anchorCtr="0" compatLnSpc="1">
                            <a:prstTxWarp prst="textNoShape">
                              <a:avLst/>
                            </a:prstTxWarp>
                          </a:bodyPr>
                          <a:lstStyle/>
                          <a:p>
                            <a:pPr fontAlgn="base">
                              <a:spcBef>
                                <a:spcPct val="0"/>
                              </a:spcBef>
                              <a:spcAft>
                                <a:spcPts val="1000"/>
                              </a:spcAft>
                            </a:pPr>
                            <a:r>
                              <a:rPr lang="en-US" sz="1100">
                                <a:latin typeface="Garamond" pitchFamily="18" charset="0"/>
                                <a:cs typeface="Arial" pitchFamily="34" charset="0"/>
                              </a:rPr>
                              <a:t>B</a:t>
                            </a:r>
                            <a:endParaRPr lang="en-US" sz="2400" b="1" baseline="-25000">
                              <a:latin typeface="Garamond" pitchFamily="18" charset="0"/>
                              <a:cs typeface="Arial" pitchFamily="34" charset="0"/>
                            </a:endParaRPr>
                          </a:p>
                        </p:txBody>
                      </p:sp>
                      <p:sp>
                        <p:nvSpPr>
                          <p:cNvPr id="58415" name="AutoShape 47"/>
                          <p:cNvSpPr>
                            <a:spLocks noChangeArrowheads="1"/>
                          </p:cNvSpPr>
                          <p:nvPr/>
                        </p:nvSpPr>
                        <p:spPr bwMode="auto">
                          <a:xfrm>
                            <a:off x="6689679" y="5290236"/>
                            <a:ext cx="139746" cy="185908"/>
                          </a:xfrm>
                          <a:prstGeom prst="roundRect">
                            <a:avLst>
                              <a:gd name="adj" fmla="val 16667"/>
                            </a:avLst>
                          </a:prstGeom>
                          <a:noFill/>
                          <a:ln w="9525">
                            <a:noFill/>
                            <a:round/>
                            <a:headEnd/>
                            <a:tailEnd/>
                          </a:ln>
                        </p:spPr>
                        <p:txBody>
                          <a:bodyPr vert="horz" wrap="square" lIns="12700" tIns="12700" rIns="12700" bIns="12700" numCol="1" anchor="t" anchorCtr="0" compatLnSpc="1">
                            <a:prstTxWarp prst="textNoShape">
                              <a:avLst/>
                            </a:prstTxWarp>
                          </a:bodyPr>
                          <a:lstStyle/>
                          <a:p>
                            <a:pPr fontAlgn="base">
                              <a:spcBef>
                                <a:spcPct val="0"/>
                              </a:spcBef>
                              <a:spcAft>
                                <a:spcPts val="1000"/>
                              </a:spcAft>
                            </a:pPr>
                            <a:r>
                              <a:rPr lang="en-US" sz="1100">
                                <a:latin typeface="Garamond" pitchFamily="18" charset="0"/>
                                <a:cs typeface="Arial" pitchFamily="34" charset="0"/>
                              </a:rPr>
                              <a:t>C</a:t>
                            </a:r>
                            <a:endParaRPr lang="en-US" sz="2400" b="1" baseline="-25000">
                              <a:latin typeface="Garamond" pitchFamily="18" charset="0"/>
                              <a:cs typeface="Arial" pitchFamily="34" charset="0"/>
                            </a:endParaRPr>
                          </a:p>
                        </p:txBody>
                      </p:sp>
                      <p:sp>
                        <p:nvSpPr>
                          <p:cNvPr id="58416" name="AutoShape 48"/>
                          <p:cNvSpPr>
                            <a:spLocks noChangeArrowheads="1"/>
                          </p:cNvSpPr>
                          <p:nvPr/>
                        </p:nvSpPr>
                        <p:spPr bwMode="auto">
                          <a:xfrm>
                            <a:off x="5854378" y="5967245"/>
                            <a:ext cx="196915" cy="189080"/>
                          </a:xfrm>
                          <a:prstGeom prst="roundRect">
                            <a:avLst>
                              <a:gd name="adj" fmla="val 16667"/>
                            </a:avLst>
                          </a:prstGeom>
                          <a:noFill/>
                          <a:ln w="9525">
                            <a:noFill/>
                            <a:round/>
                            <a:headEnd/>
                            <a:tailEnd/>
                          </a:ln>
                        </p:spPr>
                        <p:txBody>
                          <a:bodyPr vert="horz" wrap="square" lIns="12700" tIns="12700" rIns="12700" bIns="12700" numCol="1" anchor="t" anchorCtr="0" compatLnSpc="1">
                            <a:prstTxWarp prst="textNoShape">
                              <a:avLst/>
                            </a:prstTxWarp>
                          </a:bodyPr>
                          <a:lstStyle/>
                          <a:p>
                            <a:pPr fontAlgn="base">
                              <a:spcBef>
                                <a:spcPct val="0"/>
                              </a:spcBef>
                              <a:spcAft>
                                <a:spcPts val="1000"/>
                              </a:spcAft>
                            </a:pPr>
                            <a:r>
                              <a:rPr lang="en-US" sz="1100">
                                <a:latin typeface="Garamond" pitchFamily="18" charset="0"/>
                                <a:cs typeface="Arial" pitchFamily="34" charset="0"/>
                              </a:rPr>
                              <a:t>D</a:t>
                            </a:r>
                            <a:endParaRPr lang="en-US" sz="2400" b="1" baseline="-25000">
                              <a:latin typeface="Garamond" pitchFamily="18" charset="0"/>
                              <a:cs typeface="Arial" pitchFamily="34" charset="0"/>
                            </a:endParaRPr>
                          </a:p>
                        </p:txBody>
                      </p:sp>
                      <p:sp>
                        <p:nvSpPr>
                          <p:cNvPr id="58417" name="AutoShape 49"/>
                          <p:cNvSpPr>
                            <a:spLocks noChangeArrowheads="1"/>
                          </p:cNvSpPr>
                          <p:nvPr/>
                        </p:nvSpPr>
                        <p:spPr bwMode="auto">
                          <a:xfrm>
                            <a:off x="4908550" y="5269932"/>
                            <a:ext cx="139111" cy="177659"/>
                          </a:xfrm>
                          <a:prstGeom prst="roundRect">
                            <a:avLst>
                              <a:gd name="adj" fmla="val 16667"/>
                            </a:avLst>
                          </a:prstGeom>
                          <a:noFill/>
                          <a:ln w="9525">
                            <a:noFill/>
                            <a:round/>
                            <a:headEnd/>
                            <a:tailEnd/>
                          </a:ln>
                        </p:spPr>
                        <p:txBody>
                          <a:bodyPr vert="horz" wrap="square" lIns="12700" tIns="12700" rIns="12700" bIns="12700" numCol="1" anchor="t" anchorCtr="0" compatLnSpc="1">
                            <a:prstTxWarp prst="textNoShape">
                              <a:avLst/>
                            </a:prstTxWarp>
                          </a:bodyPr>
                          <a:lstStyle/>
                          <a:p>
                            <a:pPr fontAlgn="base">
                              <a:spcBef>
                                <a:spcPct val="0"/>
                              </a:spcBef>
                              <a:spcAft>
                                <a:spcPts val="1000"/>
                              </a:spcAft>
                            </a:pPr>
                            <a:r>
                              <a:rPr lang="en-US" sz="1100">
                                <a:latin typeface="Garamond" pitchFamily="18" charset="0"/>
                                <a:cs typeface="Arial" pitchFamily="34" charset="0"/>
                              </a:rPr>
                              <a:t>E</a:t>
                            </a:r>
                            <a:endParaRPr lang="en-US" sz="2400" b="1" baseline="-25000">
                              <a:latin typeface="Garamond" pitchFamily="18" charset="0"/>
                              <a:cs typeface="Arial" pitchFamily="34" charset="0"/>
                            </a:endParaRPr>
                          </a:p>
                        </p:txBody>
                      </p:sp>
                    </p:grpSp>
                  </p:grpSp>
                </p:grpSp>
              </p:grpSp>
            </p:grpSp>
          </p:grpSp>
        </p:grpSp>
        <p:sp>
          <p:nvSpPr>
            <p:cNvPr id="63" name="TextBox 62"/>
            <p:cNvSpPr txBox="1"/>
            <p:nvPr/>
          </p:nvSpPr>
          <p:spPr>
            <a:xfrm>
              <a:off x="6952344" y="4528459"/>
              <a:ext cx="551543" cy="646331"/>
            </a:xfrm>
            <a:prstGeom prst="rect">
              <a:avLst/>
            </a:prstGeom>
            <a:noFill/>
          </p:spPr>
          <p:txBody>
            <a:bodyPr wrap="square" rtlCol="0">
              <a:spAutoFit/>
            </a:bodyPr>
            <a:lstStyle/>
            <a:p>
              <a:r>
                <a:rPr lang="fr-BE" dirty="0"/>
                <a:t>K5</a:t>
              </a:r>
            </a:p>
            <a:p>
              <a:endParaRPr lang="fr-BE" dirty="0"/>
            </a:p>
          </p:txBody>
        </p:sp>
      </p:grpSp>
      <p:sp>
        <p:nvSpPr>
          <p:cNvPr id="7" name="Title 6"/>
          <p:cNvSpPr>
            <a:spLocks noGrp="1"/>
          </p:cNvSpPr>
          <p:nvPr>
            <p:ph type="title"/>
          </p:nvPr>
        </p:nvSpPr>
        <p:spPr/>
        <p:txBody>
          <a:bodyPr/>
          <a:lstStyle/>
          <a:p>
            <a:r>
              <a:rPr lang="en-US" dirty="0" smtClean="0"/>
              <a:t>Complete graphs and Hamilton</a:t>
            </a:r>
            <a:endParaRPr lang="en-US" dirty="0"/>
          </a:p>
        </p:txBody>
      </p:sp>
    </p:spTree>
    <p:custDataLst>
      <p:tags r:id="rId1"/>
    </p:custDataLst>
    <p:extLst>
      <p:ext uri="{BB962C8B-B14F-4D97-AF65-F5344CB8AC3E}">
        <p14:creationId xmlns:p14="http://schemas.microsoft.com/office/powerpoint/2010/main" val="158210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a:spLocks noGrp="1"/>
          </p:cNvSpPr>
          <p:nvPr>
            <p:ph type="title"/>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What is the optimal route for a salesman to start at A, visit every vertex and end at A?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7163" y="2091872"/>
            <a:ext cx="3397674" cy="3129437"/>
          </a:xfrm>
          <a:prstGeom prst="rect">
            <a:avLst/>
          </a:prstGeom>
        </p:spPr>
      </p:pic>
    </p:spTree>
    <p:extLst>
      <p:ext uri="{BB962C8B-B14F-4D97-AF65-F5344CB8AC3E}">
        <p14:creationId xmlns:p14="http://schemas.microsoft.com/office/powerpoint/2010/main" val="2593715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Brute force algorithm</a:t>
            </a:r>
            <a:endParaRPr lang="en-US" dirty="0"/>
          </a:p>
        </p:txBody>
      </p:sp>
      <p:sp>
        <p:nvSpPr>
          <p:cNvPr id="5" name="TextBox 4"/>
          <p:cNvSpPr txBox="1"/>
          <p:nvPr/>
        </p:nvSpPr>
        <p:spPr>
          <a:xfrm>
            <a:off x="719904" y="1433640"/>
            <a:ext cx="8628138" cy="1938992"/>
          </a:xfrm>
          <a:prstGeom prst="rect">
            <a:avLst/>
          </a:prstGeom>
          <a:noFill/>
        </p:spPr>
        <p:txBody>
          <a:bodyPr wrap="square" rtlCol="0">
            <a:spAutoFit/>
          </a:bodyPr>
          <a:lstStyle/>
          <a:p>
            <a:r>
              <a:rPr lang="en-US" sz="2400" dirty="0" smtClean="0"/>
              <a:t>The search strategy you just used is known as the </a:t>
            </a:r>
            <a:r>
              <a:rPr lang="en-US" sz="2400" b="1" dirty="0" smtClean="0">
                <a:solidFill>
                  <a:srgbClr val="FF0000"/>
                </a:solidFill>
              </a:rPr>
              <a:t>Brute Force Algorithm</a:t>
            </a:r>
            <a:r>
              <a:rPr lang="en-US" sz="2400" dirty="0" smtClean="0"/>
              <a:t>. We can formally list all of the routes by using a tree. This algorithm is exhaustive because it checks out all of the options and gives us the best possible answer. Make a tree for the graph at the right. </a:t>
            </a:r>
            <a:endParaRPr lang="en-US" sz="2400" dirty="0"/>
          </a:p>
        </p:txBody>
      </p:sp>
      <p:pic>
        <p:nvPicPr>
          <p:cNvPr id="7" name="Picture 6"/>
          <p:cNvPicPr>
            <a:picLocks noChangeAspect="1"/>
          </p:cNvPicPr>
          <p:nvPr/>
        </p:nvPicPr>
        <p:blipFill>
          <a:blip r:embed="rId2"/>
          <a:stretch>
            <a:fillRect/>
          </a:stretch>
        </p:blipFill>
        <p:spPr>
          <a:xfrm>
            <a:off x="9970597" y="527906"/>
            <a:ext cx="1859848" cy="1713018"/>
          </a:xfrm>
          <a:prstGeom prst="rect">
            <a:avLst/>
          </a:prstGeom>
        </p:spPr>
      </p:pic>
    </p:spTree>
    <p:extLst>
      <p:ext uri="{BB962C8B-B14F-4D97-AF65-F5344CB8AC3E}">
        <p14:creationId xmlns:p14="http://schemas.microsoft.com/office/powerpoint/2010/main" val="3322530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Brute Force Algorithm </a:t>
            </a:r>
            <a:r>
              <a:rPr lang="en-US" b="1" dirty="0" smtClean="0"/>
              <a:t>(a.k.a. exhaustive search)</a:t>
            </a:r>
            <a:br>
              <a:rPr lang="en-US" b="1" dirty="0" smtClean="0"/>
            </a:br>
            <a:endParaRPr lang="en-US" dirty="0"/>
          </a:p>
        </p:txBody>
      </p:sp>
      <p:sp>
        <p:nvSpPr>
          <p:cNvPr id="3" name="Content Placeholder 2"/>
          <p:cNvSpPr>
            <a:spLocks noGrp="1"/>
          </p:cNvSpPr>
          <p:nvPr>
            <p:ph idx="1"/>
          </p:nvPr>
        </p:nvSpPr>
        <p:spPr/>
        <p:txBody>
          <a:bodyPr/>
          <a:lstStyle/>
          <a:p>
            <a:r>
              <a:rPr lang="en-US" dirty="0" smtClean="0"/>
              <a:t>List </a:t>
            </a:r>
            <a:r>
              <a:rPr lang="en-US" dirty="0"/>
              <a:t>all possible </a:t>
            </a:r>
            <a:r>
              <a:rPr lang="en-US" dirty="0" smtClean="0"/>
              <a:t>Hamilton circuits (in a tree diagram)</a:t>
            </a:r>
            <a:endParaRPr lang="en-US" dirty="0"/>
          </a:p>
          <a:p>
            <a:r>
              <a:rPr lang="en-US" dirty="0"/>
              <a:t>Find the length of each circuit by adding the edge weights</a:t>
            </a:r>
          </a:p>
          <a:p>
            <a:r>
              <a:rPr lang="en-US" dirty="0"/>
              <a:t>Select the circuit with minimal total weight</a:t>
            </a:r>
            <a:r>
              <a:rPr lang="en-US" dirty="0" smtClean="0"/>
              <a:t>.</a:t>
            </a:r>
          </a:p>
          <a:p>
            <a:pPr lvl="0"/>
            <a:endParaRPr lang="en-US" dirty="0" smtClean="0"/>
          </a:p>
          <a:p>
            <a:pPr lvl="0"/>
            <a:endParaRPr lang="en-US" dirty="0"/>
          </a:p>
          <a:p>
            <a:pPr lvl="0"/>
            <a:endParaRPr lang="en-US" dirty="0"/>
          </a:p>
          <a:p>
            <a:pPr marL="0" lvl="0" indent="0">
              <a:buNone/>
            </a:pPr>
            <a:r>
              <a:rPr lang="en-US" dirty="0" smtClean="0"/>
              <a:t>* Note: For a Hamilton Circuit, half of the circuits are reverse of others. They result in the same weights and only have to be calculated once…This cuts our calculations for Hamilton circuits in half! </a:t>
            </a:r>
            <a:endParaRPr lang="en-US" dirty="0"/>
          </a:p>
          <a:p>
            <a:endParaRPr lang="en-US" dirty="0"/>
          </a:p>
        </p:txBody>
      </p:sp>
    </p:spTree>
    <p:extLst>
      <p:ext uri="{BB962C8B-B14F-4D97-AF65-F5344CB8AC3E}">
        <p14:creationId xmlns:p14="http://schemas.microsoft.com/office/powerpoint/2010/main" val="1193747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3090"/>
            <a:ext cx="10515600" cy="1325563"/>
          </a:xfrm>
        </p:spPr>
        <p:txBody>
          <a:bodyPr/>
          <a:lstStyle/>
          <a:p>
            <a:r>
              <a:rPr lang="en-US" dirty="0" smtClean="0"/>
              <a:t>We know that brute force is optimal and exhaustive, but is it efficient? </a:t>
            </a:r>
            <a:endParaRPr lang="en-US" dirty="0"/>
          </a:p>
        </p:txBody>
      </p:sp>
      <p:sp>
        <p:nvSpPr>
          <p:cNvPr id="3" name="Content Placeholder 2"/>
          <p:cNvSpPr>
            <a:spLocks noGrp="1"/>
          </p:cNvSpPr>
          <p:nvPr>
            <p:ph idx="1"/>
          </p:nvPr>
        </p:nvSpPr>
        <p:spPr>
          <a:xfrm>
            <a:off x="5247860" y="1974481"/>
            <a:ext cx="5430079" cy="4401172"/>
          </a:xfrm>
        </p:spPr>
        <p:txBody>
          <a:bodyPr/>
          <a:lstStyle/>
          <a:p>
            <a:pPr marL="0" indent="0">
              <a:buNone/>
            </a:pPr>
            <a:r>
              <a:rPr lang="en-US" dirty="0" smtClean="0"/>
              <a:t>Suppose we listed all of the routes a traveling sales person (TSP) can take beginning and ending at Seattle.  </a:t>
            </a:r>
          </a:p>
          <a:p>
            <a:pPr marL="0" indent="0">
              <a:buNone/>
            </a:pPr>
            <a:endParaRPr lang="en-US" dirty="0"/>
          </a:p>
          <a:p>
            <a:pPr marL="0" indent="0">
              <a:buNone/>
            </a:pPr>
            <a:r>
              <a:rPr lang="en-US" dirty="0" smtClean="0"/>
              <a:t>How many routes do we have to calculate? </a:t>
            </a:r>
            <a:endParaRPr lang="en-US" dirty="0"/>
          </a:p>
        </p:txBody>
      </p:sp>
      <p:pic>
        <p:nvPicPr>
          <p:cNvPr id="4" name="Picture 3"/>
          <p:cNvPicPr>
            <a:picLocks noChangeAspect="1"/>
          </p:cNvPicPr>
          <p:nvPr/>
        </p:nvPicPr>
        <p:blipFill>
          <a:blip r:embed="rId2"/>
          <a:stretch>
            <a:fillRect/>
          </a:stretch>
        </p:blipFill>
        <p:spPr>
          <a:xfrm>
            <a:off x="717652" y="1643176"/>
            <a:ext cx="3698702" cy="2655109"/>
          </a:xfrm>
          <a:prstGeom prst="rect">
            <a:avLst/>
          </a:prstGeom>
        </p:spPr>
      </p:pic>
    </p:spTree>
    <p:extLst>
      <p:ext uri="{BB962C8B-B14F-4D97-AF65-F5344CB8AC3E}">
        <p14:creationId xmlns:p14="http://schemas.microsoft.com/office/powerpoint/2010/main" val="295520256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SLIDEID" val="C1F96AB21F384E0095696EA018A831A2"/>
  <p:tag name="SLIDEORDER" val="1"/>
  <p:tag name="DEMOGRAPHIC" val="False"/>
  <p:tag name="TEAMASSIGN" val="False"/>
  <p:tag name="SPEEDSCORING" val="False"/>
  <p:tag name="CORRECTPOINTVALUE" val="100"/>
  <p:tag name="INCORRECTPOINTVALUE" val="0"/>
  <p:tag name="ZEROBASED" val="False"/>
  <p:tag name="DELIMITERS" val="3.1"/>
  <p:tag name="VALUEFORMAT" val="0%"/>
  <p:tag name="QUESTIONALIAS" val="How many routes must be checked to be sure to get the right answer?"/>
  <p:tag name="ANSWERSALIAS" val="3|smicln|4|smicln|5|smicln|6"/>
  <p:tag name="VALUES" val="No Value|smicln|No Value|smicln|No Value|smicln|No Value"/>
  <p:tag name="CHARTCOLORS" val="0"/>
  <p:tag name="RESPONSECOUNT" val="2"/>
  <p:tag name="SLICED" val="False"/>
  <p:tag name="RESPONSES" val="1;2;"/>
  <p:tag name="CHARTSTRINGSTD" val="1 1 0 0"/>
  <p:tag name="CHARTSTRINGREV" val="0 0 1 1"/>
  <p:tag name="CHARTSTRINGSTDPER" val="0.5 0.5 0 0"/>
  <p:tag name="CHARTSTRINGREVPER" val="0 0 0.5 0.5"/>
  <p:tag name="RESPONSESGATHERED" val="False"/>
  <p:tag name="TOTALRESPONSES" val="0"/>
</p:tagLst>
</file>

<file path=ppt/tags/tag3.xml><?xml version="1.0" encoding="utf-8"?>
<p:tagLst xmlns:a="http://schemas.openxmlformats.org/drawingml/2006/main" xmlns:r="http://schemas.openxmlformats.org/officeDocument/2006/relationships" xmlns:p="http://schemas.openxmlformats.org/presentationml/2006/main">
  <p:tag name="RCTYPE" val="Style_Bubble"/>
  <p:tag name="STYLE"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7212</TotalTime>
  <Words>1197</Words>
  <Application>Microsoft Office PowerPoint</Application>
  <PresentationFormat>Widescreen</PresentationFormat>
  <Paragraphs>212</Paragraphs>
  <Slides>23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Arial Unicode MS</vt:lpstr>
      <vt:lpstr>Calibri</vt:lpstr>
      <vt:lpstr>Calibri Light</vt:lpstr>
      <vt:lpstr>Cambria Math</vt:lpstr>
      <vt:lpstr>Century Gothic</vt:lpstr>
      <vt:lpstr>Garamond</vt:lpstr>
      <vt:lpstr>source sans pro</vt:lpstr>
      <vt:lpstr>Tahoma</vt:lpstr>
      <vt:lpstr>Office Theme</vt:lpstr>
      <vt:lpstr>Graph Theory and Management Science: Hamilton Graphs and The Traveling Salesperson Problem  (TSP)   </vt:lpstr>
      <vt:lpstr>Hamilton vs. Euler</vt:lpstr>
      <vt:lpstr>The difference between Euler and Hamilton:  </vt:lpstr>
      <vt:lpstr>Hamilton Tours…a few ground rules…</vt:lpstr>
      <vt:lpstr>Complete graphs and Hamilton</vt:lpstr>
      <vt:lpstr>What is the optimal route for a salesman to start at A, visit every vertex and end at A? </vt:lpstr>
      <vt:lpstr>Brute force algorithm</vt:lpstr>
      <vt:lpstr>Brute Force Algorithm (a.k.a. exhaustive search) </vt:lpstr>
      <vt:lpstr>We know that brute force is optimal and exhaustive, but is it efficient? </vt:lpstr>
      <vt:lpstr>Here is the tree for the TSP with five vertices.  At the end of each branch, we return home to Seattle. </vt:lpstr>
      <vt:lpstr>How many possible circuits starting from A? Paths? </vt:lpstr>
      <vt:lpstr>PowerPoint Presentation</vt:lpstr>
      <vt:lpstr>How many possible circuits starting from A? Paths? </vt:lpstr>
      <vt:lpstr>Hamilton Circuits starting at A..</vt:lpstr>
      <vt:lpstr>So, we need a shortcut…Suggestions? </vt:lpstr>
      <vt:lpstr>How about this one? Our salesman will start in Seattle and has to return home….Use NNA.</vt:lpstr>
      <vt:lpstr>Can we improve upon our NNA? </vt:lpstr>
      <vt:lpstr>The table below shows the time, in milliseconds, it takes to send a packet of data between computers on a network.  If data needed to be sent in sequence to each computer, then notification needed to come back to the original computer, we would be solving the TSP. The computers are labeled A-F for convenience.  </vt:lpstr>
      <vt:lpstr>Because we can begin a tour at any vertex and then rewrite the circuit with the desired start, we are led to another, somewhat intuitive algorithm:   The Cheapest Link (also called the Sorted Edge Algorithm)</vt:lpstr>
      <vt:lpstr>Cheapest Link: Try it here!</vt:lpstr>
      <vt:lpstr>Use Cheapest Link to find the shortest route for a UPS driver to visit all of the cities once, beginning at G.  (Hint: Does that mean you have to start with G when you choose your edges?  NO!   Also: it may help to list edges, cheapest to most expensive.</vt:lpstr>
      <vt:lpstr>Hamilton Circuit/Path algorithms: Advantages/disadvantages? Heuristic algorithm: efficient, giving approximate answers </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Hamilton Graphs and The Traveling Salesperson Problem  (TSP)</dc:title>
  <dc:creator>Peggy</dc:creator>
  <cp:lastModifiedBy>Beauregard, Margaret</cp:lastModifiedBy>
  <cp:revision>21</cp:revision>
  <dcterms:created xsi:type="dcterms:W3CDTF">2018-07-25T18:48:48Z</dcterms:created>
  <dcterms:modified xsi:type="dcterms:W3CDTF">2018-10-09T03:10:23Z</dcterms:modified>
</cp:coreProperties>
</file>