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7" r:id="rId11"/>
    <p:sldId id="266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4E564-1002-4AD3-AB41-DA81137C07FD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2AB7-8CB7-47B3-A6D4-0CFCDA1D5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32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4E564-1002-4AD3-AB41-DA81137C07FD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2AB7-8CB7-47B3-A6D4-0CFCDA1D5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388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4E564-1002-4AD3-AB41-DA81137C07FD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2AB7-8CB7-47B3-A6D4-0CFCDA1D5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175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4E564-1002-4AD3-AB41-DA81137C07FD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2AB7-8CB7-47B3-A6D4-0CFCDA1D5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113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4E564-1002-4AD3-AB41-DA81137C07FD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2AB7-8CB7-47B3-A6D4-0CFCDA1D5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57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4E564-1002-4AD3-AB41-DA81137C07FD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2AB7-8CB7-47B3-A6D4-0CFCDA1D5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351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4E564-1002-4AD3-AB41-DA81137C07FD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2AB7-8CB7-47B3-A6D4-0CFCDA1D5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20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4E564-1002-4AD3-AB41-DA81137C07FD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2AB7-8CB7-47B3-A6D4-0CFCDA1D5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5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4E564-1002-4AD3-AB41-DA81137C07FD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2AB7-8CB7-47B3-A6D4-0CFCDA1D5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00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4E564-1002-4AD3-AB41-DA81137C07FD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2AB7-8CB7-47B3-A6D4-0CFCDA1D5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999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4E564-1002-4AD3-AB41-DA81137C07FD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2AB7-8CB7-47B3-A6D4-0CFCDA1D5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605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4E564-1002-4AD3-AB41-DA81137C07FD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F2AB7-8CB7-47B3-A6D4-0CFCDA1D5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91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creativecommons.org/licenses/by-sa/4.0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entextbookstore.com/mathinsociety/" TargetMode="External"/><Relationship Id="rId2" Type="http://schemas.openxmlformats.org/officeDocument/2006/relationships/hyperlink" Target="http://www.coconino.edu/resources/files/pdfs/academics/arts-and-sciences/MAT142/Chapter_6_GraphTheory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9275" y="558602"/>
            <a:ext cx="9144000" cy="1764529"/>
          </a:xfrm>
        </p:spPr>
        <p:txBody>
          <a:bodyPr>
            <a:noAutofit/>
          </a:bodyPr>
          <a:lstStyle/>
          <a:p>
            <a:r>
              <a:rPr lang="en-US" sz="4400" dirty="0" smtClean="0"/>
              <a:t>Graph Theory and Management Science: Fleury’s Algorithm and Eulerizing</a:t>
            </a:r>
            <a:endParaRPr lang="en-US" sz="4400" dirty="0"/>
          </a:p>
        </p:txBody>
      </p:sp>
      <p:grpSp>
        <p:nvGrpSpPr>
          <p:cNvPr id="4" name="Group 3"/>
          <p:cNvGrpSpPr/>
          <p:nvPr/>
        </p:nvGrpSpPr>
        <p:grpSpPr>
          <a:xfrm>
            <a:off x="515983" y="5257800"/>
            <a:ext cx="11369040" cy="1112638"/>
            <a:chOff x="391886" y="5556854"/>
            <a:chExt cx="11369040" cy="1112638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91886" y="5930828"/>
              <a:ext cx="11369040" cy="73866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rgbClr val="049CCF"/>
                  </a:solidFill>
                  <a:effectLst/>
                  <a:latin typeface="source sans pro"/>
                </a:rPr>
                <a:t>                    </a:t>
              </a:r>
              <a:r>
                <a:rPr kumimoji="0" lang="en-US" alt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/>
              </a:r>
              <a:br>
                <a:rPr kumimoji="0" lang="en-US" alt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</a:br>
              <a:r>
                <a:rPr lang="en-US" altLang="en-US" sz="1400" i="1" dirty="0" smtClean="0">
                  <a:solidFill>
                    <a:srgbClr val="464646"/>
                  </a:solidFill>
                  <a:latin typeface="source sans pro"/>
                </a:rPr>
                <a:t>Graph Theory and Management Science: Fleury’s Algorithm and </a:t>
              </a:r>
              <a:r>
                <a:rPr lang="en-US" altLang="en-US" sz="1400" i="1" dirty="0" err="1" smtClean="0">
                  <a:solidFill>
                    <a:srgbClr val="464646"/>
                  </a:solidFill>
                  <a:latin typeface="source sans pro"/>
                </a:rPr>
                <a:t>Eulerizing</a:t>
              </a:r>
              <a:r>
                <a:rPr lang="en-US" altLang="en-US" sz="1400" dirty="0" smtClean="0">
                  <a:solidFill>
                    <a:srgbClr val="464646"/>
                  </a:solidFill>
                  <a:latin typeface="source sans pro"/>
                </a:rPr>
                <a:t>,</a:t>
              </a: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rgbClr val="464646"/>
                  </a:solidFill>
                  <a:effectLst/>
                  <a:latin typeface="source sans pro"/>
                </a:rPr>
                <a:t> by</a:t>
              </a:r>
              <a:r>
                <a:rPr kumimoji="0" lang="en-US" altLang="en-US" sz="1400" b="0" i="0" u="none" strike="noStrike" cap="none" normalizeH="0" dirty="0" smtClean="0">
                  <a:ln>
                    <a:noFill/>
                  </a:ln>
                  <a:solidFill>
                    <a:srgbClr val="464646"/>
                  </a:solidFill>
                  <a:effectLst/>
                  <a:latin typeface="source sans pro"/>
                </a:rPr>
                <a:t> Peggy Mitchell Beauregard,</a:t>
              </a: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rgbClr val="464646"/>
                  </a:solidFill>
                  <a:effectLst/>
                  <a:latin typeface="source sans pro"/>
                </a:rPr>
                <a:t> is licensed under a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rgbClr val="464646"/>
                  </a:solidFill>
                  <a:effectLst/>
                  <a:latin typeface="source sans pro"/>
                </a:rPr>
                <a:t> </a:t>
              </a: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rgbClr val="049CCF"/>
                  </a:solidFill>
                  <a:effectLst/>
                  <a:latin typeface="source sans pro"/>
                  <a:hlinkClick r:id="rId2"/>
                </a:rPr>
                <a:t>Creative Commons Attribution-</a:t>
              </a:r>
              <a:r>
                <a:rPr kumimoji="0" lang="en-US" altLang="en-US" sz="1400" b="0" i="0" u="none" strike="noStrike" cap="none" normalizeH="0" baseline="0" dirty="0" err="1" smtClean="0">
                  <a:ln>
                    <a:noFill/>
                  </a:ln>
                  <a:solidFill>
                    <a:srgbClr val="049CCF"/>
                  </a:solidFill>
                  <a:effectLst/>
                  <a:latin typeface="source sans pro"/>
                  <a:hlinkClick r:id="rId2"/>
                </a:rPr>
                <a:t>ShareAlike</a:t>
              </a: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rgbClr val="049CCF"/>
                  </a:solidFill>
                  <a:effectLst/>
                  <a:latin typeface="source sans pro"/>
                  <a:hlinkClick r:id="rId2"/>
                </a:rPr>
                <a:t> 4.0 International License</a:t>
              </a: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rgbClr val="464646"/>
                  </a:solidFill>
                  <a:effectLst/>
                  <a:latin typeface="source sans pro"/>
                </a:rPr>
                <a:t>.</a:t>
              </a:r>
              <a:r>
                <a:rPr kumimoji="0" lang="en-US" alt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endPara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49CCF"/>
                </a:solidFill>
                <a:effectLst/>
                <a:latin typeface="source sans pro"/>
              </a:endParaRPr>
            </a:p>
          </p:txBody>
        </p:sp>
        <p:pic>
          <p:nvPicPr>
            <p:cNvPr id="6" name="Picture 5" descr="Creative Commons License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43610" y="5556854"/>
              <a:ext cx="1157571" cy="4077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" name="Group 6"/>
          <p:cNvGrpSpPr/>
          <p:nvPr/>
        </p:nvGrpSpPr>
        <p:grpSpPr>
          <a:xfrm>
            <a:off x="4307186" y="2578249"/>
            <a:ext cx="3478611" cy="1910888"/>
            <a:chOff x="6395815" y="2052879"/>
            <a:chExt cx="5024757" cy="3835192"/>
          </a:xfrm>
        </p:grpSpPr>
        <p:grpSp>
          <p:nvGrpSpPr>
            <p:cNvPr id="8" name="Group 7"/>
            <p:cNvGrpSpPr/>
            <p:nvPr/>
          </p:nvGrpSpPr>
          <p:grpSpPr>
            <a:xfrm>
              <a:off x="6747786" y="2462908"/>
              <a:ext cx="4285859" cy="3147263"/>
              <a:chOff x="3734129" y="2453160"/>
              <a:chExt cx="4285859" cy="3147263"/>
            </a:xfrm>
          </p:grpSpPr>
          <p:grpSp>
            <p:nvGrpSpPr>
              <p:cNvPr id="14" name="Group 13"/>
              <p:cNvGrpSpPr/>
              <p:nvPr/>
            </p:nvGrpSpPr>
            <p:grpSpPr>
              <a:xfrm>
                <a:off x="3734129" y="2453160"/>
                <a:ext cx="4285859" cy="3147263"/>
                <a:chOff x="3953070" y="2575486"/>
                <a:chExt cx="4285859" cy="2400341"/>
              </a:xfrm>
            </p:grpSpPr>
            <p:pic>
              <p:nvPicPr>
                <p:cNvPr id="23" name="Picture 22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3953070" y="2575486"/>
                  <a:ext cx="4285859" cy="1707028"/>
                </a:xfrm>
                <a:prstGeom prst="rect">
                  <a:avLst/>
                </a:prstGeom>
              </p:spPr>
            </p:pic>
            <p:pic>
              <p:nvPicPr>
                <p:cNvPr id="24" name="Picture 23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3953070" y="3268799"/>
                  <a:ext cx="4285859" cy="1707028"/>
                </a:xfrm>
                <a:prstGeom prst="rect">
                  <a:avLst/>
                </a:prstGeom>
              </p:spPr>
            </p:pic>
          </p:grpSp>
          <p:sp>
            <p:nvSpPr>
              <p:cNvPr id="15" name="Oval 14"/>
              <p:cNvSpPr/>
              <p:nvPr/>
            </p:nvSpPr>
            <p:spPr>
              <a:xfrm>
                <a:off x="5074276" y="2459561"/>
                <a:ext cx="231820" cy="308804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3734129" y="3375149"/>
                <a:ext cx="231820" cy="308804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6414423" y="5168563"/>
                <a:ext cx="231820" cy="308804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5074276" y="5206531"/>
                <a:ext cx="231820" cy="308804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7749533" y="4294054"/>
                <a:ext cx="231820" cy="308804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7749533" y="3375149"/>
                <a:ext cx="231820" cy="308804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6431222" y="2453160"/>
                <a:ext cx="231820" cy="308804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3734129" y="4296924"/>
                <a:ext cx="231820" cy="308804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6395815" y="2052879"/>
              <a:ext cx="5024757" cy="3835192"/>
              <a:chOff x="6395815" y="2052879"/>
              <a:chExt cx="5024757" cy="3835192"/>
            </a:xfrm>
          </p:grpSpPr>
          <p:sp>
            <p:nvSpPr>
              <p:cNvPr id="10" name="Freeform 9"/>
              <p:cNvSpPr/>
              <p:nvPr/>
            </p:nvSpPr>
            <p:spPr>
              <a:xfrm>
                <a:off x="8182750" y="2052879"/>
                <a:ext cx="1378039" cy="432744"/>
              </a:xfrm>
              <a:custGeom>
                <a:avLst/>
                <a:gdLst>
                  <a:gd name="connsiteX0" fmla="*/ 0 w 1378039"/>
                  <a:gd name="connsiteY0" fmla="*/ 669712 h 669712"/>
                  <a:gd name="connsiteX1" fmla="*/ 669701 w 1378039"/>
                  <a:gd name="connsiteY1" fmla="*/ 10 h 669712"/>
                  <a:gd name="connsiteX2" fmla="*/ 1378039 w 1378039"/>
                  <a:gd name="connsiteY2" fmla="*/ 656833 h 6697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78039" h="669712">
                    <a:moveTo>
                      <a:pt x="0" y="669712"/>
                    </a:moveTo>
                    <a:cubicBezTo>
                      <a:pt x="220014" y="335934"/>
                      <a:pt x="440028" y="2156"/>
                      <a:pt x="669701" y="10"/>
                    </a:cubicBezTo>
                    <a:cubicBezTo>
                      <a:pt x="899374" y="-2136"/>
                      <a:pt x="1138706" y="327348"/>
                      <a:pt x="1378039" y="656833"/>
                    </a:cubicBezTo>
                  </a:path>
                </a:pathLst>
              </a:cu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reeform 10"/>
              <p:cNvSpPr/>
              <p:nvPr/>
            </p:nvSpPr>
            <p:spPr>
              <a:xfrm rot="10800000">
                <a:off x="8221388" y="5455327"/>
                <a:ext cx="1378039" cy="432744"/>
              </a:xfrm>
              <a:custGeom>
                <a:avLst/>
                <a:gdLst>
                  <a:gd name="connsiteX0" fmla="*/ 0 w 1378039"/>
                  <a:gd name="connsiteY0" fmla="*/ 669712 h 669712"/>
                  <a:gd name="connsiteX1" fmla="*/ 669701 w 1378039"/>
                  <a:gd name="connsiteY1" fmla="*/ 10 h 669712"/>
                  <a:gd name="connsiteX2" fmla="*/ 1378039 w 1378039"/>
                  <a:gd name="connsiteY2" fmla="*/ 656833 h 6697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78039" h="669712">
                    <a:moveTo>
                      <a:pt x="0" y="669712"/>
                    </a:moveTo>
                    <a:cubicBezTo>
                      <a:pt x="220014" y="335934"/>
                      <a:pt x="440028" y="2156"/>
                      <a:pt x="669701" y="10"/>
                    </a:cubicBezTo>
                    <a:cubicBezTo>
                      <a:pt x="899374" y="-2136"/>
                      <a:pt x="1138706" y="327348"/>
                      <a:pt x="1378039" y="656833"/>
                    </a:cubicBezTo>
                  </a:path>
                </a:pathLst>
              </a:cu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Freeform 11"/>
              <p:cNvSpPr/>
              <p:nvPr/>
            </p:nvSpPr>
            <p:spPr>
              <a:xfrm rot="16200000">
                <a:off x="6134391" y="3750247"/>
                <a:ext cx="976547" cy="453699"/>
              </a:xfrm>
              <a:custGeom>
                <a:avLst/>
                <a:gdLst>
                  <a:gd name="connsiteX0" fmla="*/ 0 w 1378039"/>
                  <a:gd name="connsiteY0" fmla="*/ 669712 h 669712"/>
                  <a:gd name="connsiteX1" fmla="*/ 669701 w 1378039"/>
                  <a:gd name="connsiteY1" fmla="*/ 10 h 669712"/>
                  <a:gd name="connsiteX2" fmla="*/ 1378039 w 1378039"/>
                  <a:gd name="connsiteY2" fmla="*/ 656833 h 6697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78039" h="669712">
                    <a:moveTo>
                      <a:pt x="0" y="669712"/>
                    </a:moveTo>
                    <a:cubicBezTo>
                      <a:pt x="220014" y="335934"/>
                      <a:pt x="440028" y="2156"/>
                      <a:pt x="669701" y="10"/>
                    </a:cubicBezTo>
                    <a:cubicBezTo>
                      <a:pt x="899374" y="-2136"/>
                      <a:pt x="1138706" y="327348"/>
                      <a:pt x="1378039" y="656833"/>
                    </a:cubicBezTo>
                  </a:path>
                </a:pathLst>
              </a:cu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Freeform 12"/>
              <p:cNvSpPr/>
              <p:nvPr/>
            </p:nvSpPr>
            <p:spPr>
              <a:xfrm rot="5400000">
                <a:off x="10705449" y="3780029"/>
                <a:ext cx="976547" cy="453699"/>
              </a:xfrm>
              <a:custGeom>
                <a:avLst/>
                <a:gdLst>
                  <a:gd name="connsiteX0" fmla="*/ 0 w 1378039"/>
                  <a:gd name="connsiteY0" fmla="*/ 669712 h 669712"/>
                  <a:gd name="connsiteX1" fmla="*/ 669701 w 1378039"/>
                  <a:gd name="connsiteY1" fmla="*/ 10 h 669712"/>
                  <a:gd name="connsiteX2" fmla="*/ 1378039 w 1378039"/>
                  <a:gd name="connsiteY2" fmla="*/ 656833 h 6697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78039" h="669712">
                    <a:moveTo>
                      <a:pt x="0" y="669712"/>
                    </a:moveTo>
                    <a:cubicBezTo>
                      <a:pt x="220014" y="335934"/>
                      <a:pt x="440028" y="2156"/>
                      <a:pt x="669701" y="10"/>
                    </a:cubicBezTo>
                    <a:cubicBezTo>
                      <a:pt x="899374" y="-2136"/>
                      <a:pt x="1138706" y="327348"/>
                      <a:pt x="1378039" y="656833"/>
                    </a:cubicBezTo>
                  </a:path>
                </a:pathLst>
              </a:cu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84636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Eulerizing</a:t>
            </a:r>
            <a:r>
              <a:rPr lang="en-US" dirty="0" smtClean="0"/>
              <a:t>…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Exhaustive</a:t>
            </a:r>
          </a:p>
          <a:p>
            <a:r>
              <a:rPr lang="en-US" dirty="0" smtClean="0"/>
              <a:t>Optimal</a:t>
            </a:r>
          </a:p>
          <a:p>
            <a:r>
              <a:rPr lang="en-US" dirty="0" smtClean="0"/>
              <a:t>Efficient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0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6823"/>
            <a:ext cx="10515600" cy="103386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snowplow must plow all of the streets in the grid.  What are we looking for? </a:t>
            </a:r>
            <a:br>
              <a:rPr lang="en-US" dirty="0" smtClean="0"/>
            </a:br>
            <a:r>
              <a:rPr lang="en-US" dirty="0" smtClean="0"/>
              <a:t>Euler path, Euler circuit, non-traversable?  Why?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083380" y="2009103"/>
            <a:ext cx="4270419" cy="4167859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smtClean="0">
                <a:solidFill>
                  <a:srgbClr val="0070C0"/>
                </a:solidFill>
              </a:rPr>
              <a:t>Exhaustive, Optimal and Efficient….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The graph is non-traversable, but we still need to plow the roads in an optimal route that covers all edges.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3721" y="2897747"/>
            <a:ext cx="4288914" cy="170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52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altLang="en-US" sz="3600" b="1" dirty="0" smtClean="0">
                <a:solidFill>
                  <a:srgbClr val="518138"/>
                </a:solidFill>
                <a:latin typeface="Century Gothic" panose="020B0502020202020204" pitchFamily="34" charset="0"/>
              </a:rPr>
              <a:t>Eulerizing a graphs- </a:t>
            </a:r>
            <a:r>
              <a:rPr lang="en-US" altLang="en-US" sz="3600" dirty="0" smtClean="0">
                <a:solidFill>
                  <a:srgbClr val="518138"/>
                </a:solidFill>
                <a:latin typeface="Century Gothic" panose="020B0502020202020204" pitchFamily="34" charset="0"/>
              </a:rPr>
              <a:t>adding duplicate edges to make odd vertices even.  This helps design an optimal, exhaustive route for a graph. </a:t>
            </a:r>
            <a:r>
              <a:rPr lang="en-US" altLang="en-US" b="1" dirty="0" smtClean="0">
                <a:latin typeface="Century Gothic" panose="020B0502020202020204" pitchFamily="34" charset="0"/>
              </a:rPr>
              <a:t/>
            </a:r>
            <a:br>
              <a:rPr lang="en-US" altLang="en-US" b="1" dirty="0" smtClean="0">
                <a:latin typeface="Century Gothic" panose="020B0502020202020204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21983"/>
            <a:ext cx="10515599" cy="41549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Note: We can only duplicate edges, not create edges where there wasn’t one before. Duplicating would mean plowing a road twice.  Adding an edge would be like plowing across someone’s front lawn!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7977" y="3770758"/>
            <a:ext cx="5096169" cy="2215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46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other </a:t>
            </a:r>
            <a:r>
              <a:rPr lang="en-US" dirty="0" err="1" smtClean="0"/>
              <a:t>Eulerizations</a:t>
            </a:r>
            <a:r>
              <a:rPr lang="en-US" dirty="0" smtClean="0"/>
              <a:t>…Which is better?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3897" y="2617963"/>
            <a:ext cx="3619319" cy="15564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3156" y="2820473"/>
            <a:ext cx="3559045" cy="1353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07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258" y="250123"/>
            <a:ext cx="10515600" cy="1325563"/>
          </a:xfrm>
        </p:spPr>
        <p:txBody>
          <a:bodyPr/>
          <a:lstStyle/>
          <a:p>
            <a:r>
              <a:rPr lang="en-US" dirty="0" smtClean="0"/>
              <a:t>How about a 3 X 3 grid?  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957411" y="1915190"/>
            <a:ext cx="4285859" cy="3147263"/>
            <a:chOff x="3953070" y="2575486"/>
            <a:chExt cx="4285859" cy="2400341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953070" y="2575486"/>
              <a:ext cx="4285859" cy="1707028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953070" y="3268799"/>
              <a:ext cx="4285859" cy="1707028"/>
            </a:xfrm>
            <a:prstGeom prst="rect">
              <a:avLst/>
            </a:prstGeom>
          </p:spPr>
        </p:pic>
      </p:grpSp>
      <p:grpSp>
        <p:nvGrpSpPr>
          <p:cNvPr id="40" name="Group 39"/>
          <p:cNvGrpSpPr/>
          <p:nvPr/>
        </p:nvGrpSpPr>
        <p:grpSpPr>
          <a:xfrm>
            <a:off x="6370783" y="1511227"/>
            <a:ext cx="5024757" cy="3835192"/>
            <a:chOff x="6395815" y="2052879"/>
            <a:chExt cx="5024757" cy="3835192"/>
          </a:xfrm>
        </p:grpSpPr>
        <p:grpSp>
          <p:nvGrpSpPr>
            <p:cNvPr id="19" name="Group 18"/>
            <p:cNvGrpSpPr/>
            <p:nvPr/>
          </p:nvGrpSpPr>
          <p:grpSpPr>
            <a:xfrm>
              <a:off x="6747786" y="2462908"/>
              <a:ext cx="4285859" cy="3147263"/>
              <a:chOff x="3734129" y="2453160"/>
              <a:chExt cx="4285859" cy="3147263"/>
            </a:xfrm>
          </p:grpSpPr>
          <p:grpSp>
            <p:nvGrpSpPr>
              <p:cNvPr id="20" name="Group 19"/>
              <p:cNvGrpSpPr/>
              <p:nvPr/>
            </p:nvGrpSpPr>
            <p:grpSpPr>
              <a:xfrm>
                <a:off x="3734129" y="2453160"/>
                <a:ext cx="4285859" cy="3147263"/>
                <a:chOff x="3953070" y="2575486"/>
                <a:chExt cx="4285859" cy="2400341"/>
              </a:xfrm>
            </p:grpSpPr>
            <p:pic>
              <p:nvPicPr>
                <p:cNvPr id="29" name="Picture 28"/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3953070" y="2575486"/>
                  <a:ext cx="4285859" cy="1707028"/>
                </a:xfrm>
                <a:prstGeom prst="rect">
                  <a:avLst/>
                </a:prstGeom>
              </p:spPr>
            </p:pic>
            <p:pic>
              <p:nvPicPr>
                <p:cNvPr id="30" name="Picture 29"/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3953070" y="3268799"/>
                  <a:ext cx="4285859" cy="1707028"/>
                </a:xfrm>
                <a:prstGeom prst="rect">
                  <a:avLst/>
                </a:prstGeom>
              </p:spPr>
            </p:pic>
          </p:grpSp>
          <p:sp>
            <p:nvSpPr>
              <p:cNvPr id="21" name="Oval 20"/>
              <p:cNvSpPr/>
              <p:nvPr/>
            </p:nvSpPr>
            <p:spPr>
              <a:xfrm>
                <a:off x="5074276" y="2459561"/>
                <a:ext cx="231820" cy="308804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3734129" y="3375149"/>
                <a:ext cx="231820" cy="308804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6414423" y="5168563"/>
                <a:ext cx="231820" cy="308804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5074276" y="5206531"/>
                <a:ext cx="231820" cy="308804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7749533" y="4294054"/>
                <a:ext cx="231820" cy="308804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7749533" y="3375149"/>
                <a:ext cx="231820" cy="308804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6431222" y="2453160"/>
                <a:ext cx="231820" cy="308804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3734129" y="4296924"/>
                <a:ext cx="231820" cy="308804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9" name="Group 38"/>
            <p:cNvGrpSpPr/>
            <p:nvPr/>
          </p:nvGrpSpPr>
          <p:grpSpPr>
            <a:xfrm>
              <a:off x="6395815" y="2052879"/>
              <a:ext cx="5024757" cy="3835192"/>
              <a:chOff x="6395815" y="2052879"/>
              <a:chExt cx="5024757" cy="3835192"/>
            </a:xfrm>
          </p:grpSpPr>
          <p:sp>
            <p:nvSpPr>
              <p:cNvPr id="34" name="Freeform 33"/>
              <p:cNvSpPr/>
              <p:nvPr/>
            </p:nvSpPr>
            <p:spPr>
              <a:xfrm>
                <a:off x="8182750" y="2052879"/>
                <a:ext cx="1378039" cy="432744"/>
              </a:xfrm>
              <a:custGeom>
                <a:avLst/>
                <a:gdLst>
                  <a:gd name="connsiteX0" fmla="*/ 0 w 1378039"/>
                  <a:gd name="connsiteY0" fmla="*/ 669712 h 669712"/>
                  <a:gd name="connsiteX1" fmla="*/ 669701 w 1378039"/>
                  <a:gd name="connsiteY1" fmla="*/ 10 h 669712"/>
                  <a:gd name="connsiteX2" fmla="*/ 1378039 w 1378039"/>
                  <a:gd name="connsiteY2" fmla="*/ 656833 h 6697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78039" h="669712">
                    <a:moveTo>
                      <a:pt x="0" y="669712"/>
                    </a:moveTo>
                    <a:cubicBezTo>
                      <a:pt x="220014" y="335934"/>
                      <a:pt x="440028" y="2156"/>
                      <a:pt x="669701" y="10"/>
                    </a:cubicBezTo>
                    <a:cubicBezTo>
                      <a:pt x="899374" y="-2136"/>
                      <a:pt x="1138706" y="327348"/>
                      <a:pt x="1378039" y="656833"/>
                    </a:cubicBezTo>
                  </a:path>
                </a:pathLst>
              </a:cu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Freeform 34"/>
              <p:cNvSpPr/>
              <p:nvPr/>
            </p:nvSpPr>
            <p:spPr>
              <a:xfrm rot="10800000">
                <a:off x="8221388" y="5455327"/>
                <a:ext cx="1378039" cy="432744"/>
              </a:xfrm>
              <a:custGeom>
                <a:avLst/>
                <a:gdLst>
                  <a:gd name="connsiteX0" fmla="*/ 0 w 1378039"/>
                  <a:gd name="connsiteY0" fmla="*/ 669712 h 669712"/>
                  <a:gd name="connsiteX1" fmla="*/ 669701 w 1378039"/>
                  <a:gd name="connsiteY1" fmla="*/ 10 h 669712"/>
                  <a:gd name="connsiteX2" fmla="*/ 1378039 w 1378039"/>
                  <a:gd name="connsiteY2" fmla="*/ 656833 h 6697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78039" h="669712">
                    <a:moveTo>
                      <a:pt x="0" y="669712"/>
                    </a:moveTo>
                    <a:cubicBezTo>
                      <a:pt x="220014" y="335934"/>
                      <a:pt x="440028" y="2156"/>
                      <a:pt x="669701" y="10"/>
                    </a:cubicBezTo>
                    <a:cubicBezTo>
                      <a:pt x="899374" y="-2136"/>
                      <a:pt x="1138706" y="327348"/>
                      <a:pt x="1378039" y="656833"/>
                    </a:cubicBezTo>
                  </a:path>
                </a:pathLst>
              </a:cu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Freeform 36"/>
              <p:cNvSpPr/>
              <p:nvPr/>
            </p:nvSpPr>
            <p:spPr>
              <a:xfrm rot="16200000">
                <a:off x="6134391" y="3750247"/>
                <a:ext cx="976547" cy="453699"/>
              </a:xfrm>
              <a:custGeom>
                <a:avLst/>
                <a:gdLst>
                  <a:gd name="connsiteX0" fmla="*/ 0 w 1378039"/>
                  <a:gd name="connsiteY0" fmla="*/ 669712 h 669712"/>
                  <a:gd name="connsiteX1" fmla="*/ 669701 w 1378039"/>
                  <a:gd name="connsiteY1" fmla="*/ 10 h 669712"/>
                  <a:gd name="connsiteX2" fmla="*/ 1378039 w 1378039"/>
                  <a:gd name="connsiteY2" fmla="*/ 656833 h 6697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78039" h="669712">
                    <a:moveTo>
                      <a:pt x="0" y="669712"/>
                    </a:moveTo>
                    <a:cubicBezTo>
                      <a:pt x="220014" y="335934"/>
                      <a:pt x="440028" y="2156"/>
                      <a:pt x="669701" y="10"/>
                    </a:cubicBezTo>
                    <a:cubicBezTo>
                      <a:pt x="899374" y="-2136"/>
                      <a:pt x="1138706" y="327348"/>
                      <a:pt x="1378039" y="656833"/>
                    </a:cubicBezTo>
                  </a:path>
                </a:pathLst>
              </a:cu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Freeform 37"/>
              <p:cNvSpPr/>
              <p:nvPr/>
            </p:nvSpPr>
            <p:spPr>
              <a:xfrm rot="5400000">
                <a:off x="10705449" y="3780029"/>
                <a:ext cx="976547" cy="453699"/>
              </a:xfrm>
              <a:custGeom>
                <a:avLst/>
                <a:gdLst>
                  <a:gd name="connsiteX0" fmla="*/ 0 w 1378039"/>
                  <a:gd name="connsiteY0" fmla="*/ 669712 h 669712"/>
                  <a:gd name="connsiteX1" fmla="*/ 669701 w 1378039"/>
                  <a:gd name="connsiteY1" fmla="*/ 10 h 669712"/>
                  <a:gd name="connsiteX2" fmla="*/ 1378039 w 1378039"/>
                  <a:gd name="connsiteY2" fmla="*/ 656833 h 6697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78039" h="669712">
                    <a:moveTo>
                      <a:pt x="0" y="669712"/>
                    </a:moveTo>
                    <a:cubicBezTo>
                      <a:pt x="220014" y="335934"/>
                      <a:pt x="440028" y="2156"/>
                      <a:pt x="669701" y="10"/>
                    </a:cubicBezTo>
                    <a:cubicBezTo>
                      <a:pt x="899374" y="-2136"/>
                      <a:pt x="1138706" y="327348"/>
                      <a:pt x="1378039" y="656833"/>
                    </a:cubicBezTo>
                  </a:path>
                </a:pathLst>
              </a:cu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1" name="TextBox 40"/>
          <p:cNvSpPr txBox="1"/>
          <p:nvPr/>
        </p:nvSpPr>
        <p:spPr>
          <a:xfrm>
            <a:off x="1596980" y="5499279"/>
            <a:ext cx="80546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Now that you have </a:t>
            </a:r>
            <a:r>
              <a:rPr lang="en-US" sz="2000" dirty="0" err="1" smtClean="0"/>
              <a:t>Eulerized</a:t>
            </a:r>
            <a:r>
              <a:rPr lang="en-US" sz="2000" dirty="0" smtClean="0"/>
              <a:t>, find an exhaustive, closed route for the snow plow.  How long is the route?   (How many “roads”?) Label them as you go.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06894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3600" dirty="0" smtClean="0">
                <a:latin typeface="Century Gothic" panose="020B0502020202020204" pitchFamily="34" charset="0"/>
              </a:rPr>
              <a:t>Is it possible to cross every bridge in Konigsberg exactly twice and end where you started? </a:t>
            </a:r>
            <a:r>
              <a:rPr lang="en-US" altLang="en-US" dirty="0" smtClean="0">
                <a:solidFill>
                  <a:srgbClr val="2D8FD3"/>
                </a:solidFill>
                <a:latin typeface="Century Gothic" panose="020B0502020202020204" pitchFamily="34" charset="0"/>
              </a:rPr>
              <a:t/>
            </a:r>
            <a:br>
              <a:rPr lang="en-US" altLang="en-US" dirty="0" smtClean="0">
                <a:solidFill>
                  <a:srgbClr val="2D8FD3"/>
                </a:solidFill>
                <a:latin typeface="Century Gothic" panose="020B0502020202020204" pitchFamily="34" charset="0"/>
              </a:rPr>
            </a:br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32645" y="2167128"/>
            <a:ext cx="396240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entury Gothic" panose="020B0502020202020204" pitchFamily="34" charset="0"/>
              </a:rPr>
              <a:t>Explain, mathematically.</a:t>
            </a:r>
          </a:p>
          <a:p>
            <a:pPr marL="0" indent="0">
              <a:lnSpc>
                <a:spcPct val="80000"/>
              </a:lnSpc>
              <a:buFontTx/>
              <a:buNone/>
            </a:pPr>
            <a:endParaRPr lang="en-US" altLang="en-US" dirty="0">
              <a:latin typeface="Century Gothic" panose="020B0502020202020204" pitchFamily="34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entury Gothic" panose="020B0502020202020204" pitchFamily="34" charset="0"/>
              </a:rPr>
              <a:t> </a:t>
            </a:r>
            <a:endParaRPr lang="en-US" altLang="en-US" dirty="0">
              <a:latin typeface="Century Gothic" panose="020B0502020202020204" pitchFamily="34" charset="0"/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6994566" y="1640421"/>
            <a:ext cx="4466535" cy="4536542"/>
            <a:chOff x="7796104" y="1640421"/>
            <a:chExt cx="3664997" cy="3993030"/>
          </a:xfrm>
        </p:grpSpPr>
        <p:grpSp>
          <p:nvGrpSpPr>
            <p:cNvPr id="32" name="Group 31"/>
            <p:cNvGrpSpPr/>
            <p:nvPr/>
          </p:nvGrpSpPr>
          <p:grpSpPr>
            <a:xfrm>
              <a:off x="7796104" y="2078492"/>
              <a:ext cx="3040130" cy="3072871"/>
              <a:chOff x="7796104" y="2078492"/>
              <a:chExt cx="3040130" cy="3072871"/>
            </a:xfrm>
          </p:grpSpPr>
          <p:grpSp>
            <p:nvGrpSpPr>
              <p:cNvPr id="31" name="Group 30"/>
              <p:cNvGrpSpPr/>
              <p:nvPr/>
            </p:nvGrpSpPr>
            <p:grpSpPr>
              <a:xfrm>
                <a:off x="7796104" y="2125682"/>
                <a:ext cx="3021000" cy="2984232"/>
                <a:chOff x="7796104" y="2125682"/>
                <a:chExt cx="3021000" cy="2984232"/>
              </a:xfrm>
            </p:grpSpPr>
            <p:sp>
              <p:nvSpPr>
                <p:cNvPr id="15" name="Freeform 14"/>
                <p:cNvSpPr/>
                <p:nvPr/>
              </p:nvSpPr>
              <p:spPr>
                <a:xfrm>
                  <a:off x="7813919" y="2125683"/>
                  <a:ext cx="534434" cy="1496291"/>
                </a:xfrm>
                <a:custGeom>
                  <a:avLst/>
                  <a:gdLst>
                    <a:gd name="connsiteX0" fmla="*/ 510684 w 534434"/>
                    <a:gd name="connsiteY0" fmla="*/ 0 h 1496291"/>
                    <a:gd name="connsiteX1" fmla="*/ 45 w 534434"/>
                    <a:gd name="connsiteY1" fmla="*/ 617517 h 1496291"/>
                    <a:gd name="connsiteX2" fmla="*/ 534434 w 534434"/>
                    <a:gd name="connsiteY2" fmla="*/ 1496291 h 1496291"/>
                    <a:gd name="connsiteX3" fmla="*/ 534434 w 534434"/>
                    <a:gd name="connsiteY3" fmla="*/ 1496291 h 14962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34434" h="1496291">
                      <a:moveTo>
                        <a:pt x="510684" y="0"/>
                      </a:moveTo>
                      <a:cubicBezTo>
                        <a:pt x="253385" y="184067"/>
                        <a:pt x="-3913" y="368135"/>
                        <a:pt x="45" y="617517"/>
                      </a:cubicBezTo>
                      <a:cubicBezTo>
                        <a:pt x="4003" y="866899"/>
                        <a:pt x="534434" y="1496291"/>
                        <a:pt x="534434" y="1496291"/>
                      </a:cubicBezTo>
                      <a:lnTo>
                        <a:pt x="534434" y="1496291"/>
                      </a:ln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Freeform 16"/>
                <p:cNvSpPr/>
                <p:nvPr/>
              </p:nvSpPr>
              <p:spPr>
                <a:xfrm flipH="1">
                  <a:off x="8355302" y="2125682"/>
                  <a:ext cx="491858" cy="1496291"/>
                </a:xfrm>
                <a:custGeom>
                  <a:avLst/>
                  <a:gdLst>
                    <a:gd name="connsiteX0" fmla="*/ 510684 w 534434"/>
                    <a:gd name="connsiteY0" fmla="*/ 0 h 1496291"/>
                    <a:gd name="connsiteX1" fmla="*/ 45 w 534434"/>
                    <a:gd name="connsiteY1" fmla="*/ 617517 h 1496291"/>
                    <a:gd name="connsiteX2" fmla="*/ 534434 w 534434"/>
                    <a:gd name="connsiteY2" fmla="*/ 1496291 h 1496291"/>
                    <a:gd name="connsiteX3" fmla="*/ 534434 w 534434"/>
                    <a:gd name="connsiteY3" fmla="*/ 1496291 h 14962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34434" h="1496291">
                      <a:moveTo>
                        <a:pt x="510684" y="0"/>
                      </a:moveTo>
                      <a:cubicBezTo>
                        <a:pt x="253385" y="184067"/>
                        <a:pt x="-3913" y="368135"/>
                        <a:pt x="45" y="617517"/>
                      </a:cubicBezTo>
                      <a:cubicBezTo>
                        <a:pt x="4003" y="866899"/>
                        <a:pt x="534434" y="1496291"/>
                        <a:pt x="534434" y="1496291"/>
                      </a:cubicBezTo>
                      <a:lnTo>
                        <a:pt x="534434" y="1496291"/>
                      </a:ln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Freeform 17"/>
                <p:cNvSpPr/>
                <p:nvPr/>
              </p:nvSpPr>
              <p:spPr>
                <a:xfrm flipH="1">
                  <a:off x="8366168" y="3613623"/>
                  <a:ext cx="487324" cy="1496291"/>
                </a:xfrm>
                <a:custGeom>
                  <a:avLst/>
                  <a:gdLst>
                    <a:gd name="connsiteX0" fmla="*/ 510684 w 534434"/>
                    <a:gd name="connsiteY0" fmla="*/ 0 h 1496291"/>
                    <a:gd name="connsiteX1" fmla="*/ 45 w 534434"/>
                    <a:gd name="connsiteY1" fmla="*/ 617517 h 1496291"/>
                    <a:gd name="connsiteX2" fmla="*/ 534434 w 534434"/>
                    <a:gd name="connsiteY2" fmla="*/ 1496291 h 1496291"/>
                    <a:gd name="connsiteX3" fmla="*/ 534434 w 534434"/>
                    <a:gd name="connsiteY3" fmla="*/ 1496291 h 14962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34434" h="1496291">
                      <a:moveTo>
                        <a:pt x="510684" y="0"/>
                      </a:moveTo>
                      <a:cubicBezTo>
                        <a:pt x="253385" y="184067"/>
                        <a:pt x="-3913" y="368135"/>
                        <a:pt x="45" y="617517"/>
                      </a:cubicBezTo>
                      <a:cubicBezTo>
                        <a:pt x="4003" y="866899"/>
                        <a:pt x="534434" y="1496291"/>
                        <a:pt x="534434" y="1496291"/>
                      </a:cubicBezTo>
                      <a:lnTo>
                        <a:pt x="534434" y="1496291"/>
                      </a:ln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Freeform 18"/>
                <p:cNvSpPr/>
                <p:nvPr/>
              </p:nvSpPr>
              <p:spPr>
                <a:xfrm>
                  <a:off x="7796104" y="3613623"/>
                  <a:ext cx="534434" cy="1496291"/>
                </a:xfrm>
                <a:custGeom>
                  <a:avLst/>
                  <a:gdLst>
                    <a:gd name="connsiteX0" fmla="*/ 510684 w 534434"/>
                    <a:gd name="connsiteY0" fmla="*/ 0 h 1496291"/>
                    <a:gd name="connsiteX1" fmla="*/ 45 w 534434"/>
                    <a:gd name="connsiteY1" fmla="*/ 617517 h 1496291"/>
                    <a:gd name="connsiteX2" fmla="*/ 534434 w 534434"/>
                    <a:gd name="connsiteY2" fmla="*/ 1496291 h 1496291"/>
                    <a:gd name="connsiteX3" fmla="*/ 534434 w 534434"/>
                    <a:gd name="connsiteY3" fmla="*/ 1496291 h 14962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34434" h="1496291">
                      <a:moveTo>
                        <a:pt x="510684" y="0"/>
                      </a:moveTo>
                      <a:cubicBezTo>
                        <a:pt x="253385" y="184067"/>
                        <a:pt x="-3913" y="368135"/>
                        <a:pt x="45" y="617517"/>
                      </a:cubicBezTo>
                      <a:cubicBezTo>
                        <a:pt x="4003" y="866899"/>
                        <a:pt x="534434" y="1496291"/>
                        <a:pt x="534434" y="1496291"/>
                      </a:cubicBezTo>
                      <a:lnTo>
                        <a:pt x="534434" y="1496291"/>
                      </a:ln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1" name="Straight Connector 20"/>
                <p:cNvCxnSpPr>
                  <a:stCxn id="9" idx="6"/>
                  <a:endCxn id="12" idx="1"/>
                </p:cNvCxnSpPr>
                <p:nvPr/>
              </p:nvCxnSpPr>
              <p:spPr>
                <a:xfrm>
                  <a:off x="8395855" y="2135673"/>
                  <a:ext cx="2328880" cy="143882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>
                  <a:endCxn id="12" idx="2"/>
                </p:cNvCxnSpPr>
                <p:nvPr/>
              </p:nvCxnSpPr>
              <p:spPr>
                <a:xfrm>
                  <a:off x="8324598" y="3599767"/>
                  <a:ext cx="2381007" cy="1516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>
                  <a:stCxn id="19" idx="2"/>
                  <a:endCxn id="12" idx="7"/>
                </p:cNvCxnSpPr>
                <p:nvPr/>
              </p:nvCxnSpPr>
              <p:spPr>
                <a:xfrm flipV="1">
                  <a:off x="8330538" y="3574495"/>
                  <a:ext cx="2486566" cy="153541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" name="Oval 8"/>
              <p:cNvSpPr/>
              <p:nvPr/>
            </p:nvSpPr>
            <p:spPr>
              <a:xfrm>
                <a:off x="8265226" y="2078492"/>
                <a:ext cx="130629" cy="114361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8265225" y="3557747"/>
                <a:ext cx="130629" cy="114361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8265224" y="5037002"/>
                <a:ext cx="130629" cy="114361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0705605" y="3557747"/>
                <a:ext cx="130629" cy="114361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8167790" y="1640421"/>
              <a:ext cx="24591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N</a:t>
              </a:r>
              <a:endParaRPr lang="en-US" sz="2400" b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8128700" y="5171786"/>
              <a:ext cx="57001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S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0891086" y="3376514"/>
              <a:ext cx="57001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R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807980" y="3302213"/>
              <a:ext cx="57001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1280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823" y="274638"/>
            <a:ext cx="9510434" cy="1143000"/>
          </a:xfrm>
        </p:spPr>
        <p:txBody>
          <a:bodyPr>
            <a:normAutofit fontScale="90000"/>
          </a:bodyPr>
          <a:lstStyle/>
          <a:p>
            <a:r>
              <a:rPr lang="en-US" b="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b="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Complete Graphs,  K</a:t>
            </a:r>
            <a:r>
              <a:rPr lang="en-US" u="sng" baseline="-25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endParaRPr lang="en-US" u="sng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9854" y="1600201"/>
            <a:ext cx="9890974" cy="1346200"/>
          </a:xfrm>
        </p:spPr>
        <p:txBody>
          <a:bodyPr/>
          <a:lstStyle/>
          <a:p>
            <a:pPr>
              <a:buNone/>
            </a:pPr>
            <a:r>
              <a:rPr lang="en-US" b="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 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complete graph</a:t>
            </a:r>
            <a:r>
              <a:rPr lang="en-US" b="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K</a:t>
            </a:r>
            <a:r>
              <a:rPr lang="en-US" b="0" baseline="-25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US" b="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is a graph on 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US" b="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vertices where every vertex is connected to each other vertex by exactly one edge.  </a:t>
            </a:r>
            <a:endParaRPr lang="en-US" b="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084E453-418D-464D-9064-67E425D3230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pSp>
        <p:nvGrpSpPr>
          <p:cNvPr id="54" name="Group 53"/>
          <p:cNvGrpSpPr/>
          <p:nvPr/>
        </p:nvGrpSpPr>
        <p:grpSpPr>
          <a:xfrm>
            <a:off x="3073401" y="3280229"/>
            <a:ext cx="2253342" cy="1294493"/>
            <a:chOff x="1970315" y="4389439"/>
            <a:chExt cx="1169307" cy="678768"/>
          </a:xfrm>
        </p:grpSpPr>
        <p:grpSp>
          <p:nvGrpSpPr>
            <p:cNvPr id="58370" name="Group 2"/>
            <p:cNvGrpSpPr>
              <a:grpSpLocks/>
            </p:cNvGrpSpPr>
            <p:nvPr/>
          </p:nvGrpSpPr>
          <p:grpSpPr bwMode="auto">
            <a:xfrm>
              <a:off x="1970315" y="4461782"/>
              <a:ext cx="1111250" cy="606425"/>
              <a:chOff x="8896" y="11820"/>
              <a:chExt cx="1749" cy="956"/>
            </a:xfrm>
          </p:grpSpPr>
          <p:grpSp>
            <p:nvGrpSpPr>
              <p:cNvPr id="58371" name="Group 3"/>
              <p:cNvGrpSpPr>
                <a:grpSpLocks/>
              </p:cNvGrpSpPr>
              <p:nvPr/>
            </p:nvGrpSpPr>
            <p:grpSpPr bwMode="auto">
              <a:xfrm>
                <a:off x="9207" y="11871"/>
                <a:ext cx="1009" cy="816"/>
                <a:chOff x="9207" y="11871"/>
                <a:chExt cx="1009" cy="816"/>
              </a:xfrm>
            </p:grpSpPr>
            <p:grpSp>
              <p:nvGrpSpPr>
                <p:cNvPr id="58372" name="Group 4"/>
                <p:cNvGrpSpPr>
                  <a:grpSpLocks/>
                </p:cNvGrpSpPr>
                <p:nvPr/>
              </p:nvGrpSpPr>
              <p:grpSpPr bwMode="auto">
                <a:xfrm>
                  <a:off x="9207" y="11871"/>
                  <a:ext cx="1009" cy="816"/>
                  <a:chOff x="9207" y="11871"/>
                  <a:chExt cx="1009" cy="816"/>
                </a:xfrm>
              </p:grpSpPr>
              <p:sp>
                <p:nvSpPr>
                  <p:cNvPr id="58373" name="Oval 5"/>
                  <p:cNvSpPr>
                    <a:spLocks noChangeArrowheads="1"/>
                  </p:cNvSpPr>
                  <p:nvPr/>
                </p:nvSpPr>
                <p:spPr bwMode="auto">
                  <a:xfrm>
                    <a:off x="10127" y="11871"/>
                    <a:ext cx="89" cy="64"/>
                  </a:xfrm>
                  <a:prstGeom prst="ellipse">
                    <a:avLst/>
                  </a:prstGeom>
                  <a:solidFill>
                    <a:srgbClr val="0000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fr-BE"/>
                  </a:p>
                </p:txBody>
              </p:sp>
              <p:sp>
                <p:nvSpPr>
                  <p:cNvPr id="58374" name="Oval 6"/>
                  <p:cNvSpPr>
                    <a:spLocks noChangeArrowheads="1"/>
                  </p:cNvSpPr>
                  <p:nvPr/>
                </p:nvSpPr>
                <p:spPr bwMode="auto">
                  <a:xfrm>
                    <a:off x="9207" y="12623"/>
                    <a:ext cx="89" cy="64"/>
                  </a:xfrm>
                  <a:prstGeom prst="ellipse">
                    <a:avLst/>
                  </a:prstGeom>
                  <a:solidFill>
                    <a:srgbClr val="0000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fr-BE"/>
                  </a:p>
                </p:txBody>
              </p:sp>
              <p:sp>
                <p:nvSpPr>
                  <p:cNvPr id="58375" name="Oval 7"/>
                  <p:cNvSpPr>
                    <a:spLocks noChangeArrowheads="1"/>
                  </p:cNvSpPr>
                  <p:nvPr/>
                </p:nvSpPr>
                <p:spPr bwMode="auto">
                  <a:xfrm>
                    <a:off x="10127" y="12623"/>
                    <a:ext cx="89" cy="64"/>
                  </a:xfrm>
                  <a:prstGeom prst="ellipse">
                    <a:avLst/>
                  </a:prstGeom>
                  <a:solidFill>
                    <a:srgbClr val="0000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fr-BE"/>
                  </a:p>
                </p:txBody>
              </p:sp>
              <p:sp>
                <p:nvSpPr>
                  <p:cNvPr id="58376" name="Oval 8"/>
                  <p:cNvSpPr>
                    <a:spLocks noChangeArrowheads="1"/>
                  </p:cNvSpPr>
                  <p:nvPr/>
                </p:nvSpPr>
                <p:spPr bwMode="auto">
                  <a:xfrm>
                    <a:off x="9207" y="11871"/>
                    <a:ext cx="89" cy="64"/>
                  </a:xfrm>
                  <a:prstGeom prst="ellipse">
                    <a:avLst/>
                  </a:prstGeom>
                  <a:solidFill>
                    <a:srgbClr val="0000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fr-BE"/>
                  </a:p>
                </p:txBody>
              </p:sp>
              <p:sp>
                <p:nvSpPr>
                  <p:cNvPr id="58377" name="Line 9"/>
                  <p:cNvSpPr>
                    <a:spLocks noChangeShapeType="1"/>
                  </p:cNvSpPr>
                  <p:nvPr/>
                </p:nvSpPr>
                <p:spPr bwMode="auto">
                  <a:xfrm>
                    <a:off x="9262" y="11905"/>
                    <a:ext cx="91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fr-BE"/>
                  </a:p>
                </p:txBody>
              </p:sp>
              <p:sp>
                <p:nvSpPr>
                  <p:cNvPr id="58378" name="Line 10"/>
                  <p:cNvSpPr>
                    <a:spLocks noChangeShapeType="1"/>
                  </p:cNvSpPr>
                  <p:nvPr/>
                </p:nvSpPr>
                <p:spPr bwMode="auto">
                  <a:xfrm>
                    <a:off x="9252" y="12665"/>
                    <a:ext cx="92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fr-BE"/>
                  </a:p>
                </p:txBody>
              </p:sp>
              <p:sp>
                <p:nvSpPr>
                  <p:cNvPr id="58379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9252" y="11905"/>
                    <a:ext cx="0" cy="76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fr-BE"/>
                  </a:p>
                </p:txBody>
              </p:sp>
              <p:sp>
                <p:nvSpPr>
                  <p:cNvPr id="58380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10172" y="11905"/>
                    <a:ext cx="0" cy="74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fr-BE"/>
                  </a:p>
                </p:txBody>
              </p:sp>
            </p:grpSp>
            <p:sp>
              <p:nvSpPr>
                <p:cNvPr id="58381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9256" y="11906"/>
                  <a:ext cx="909" cy="75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BE"/>
                </a:p>
              </p:txBody>
            </p:sp>
            <p:sp>
              <p:nvSpPr>
                <p:cNvPr id="58382" name="Line 14"/>
                <p:cNvSpPr>
                  <a:spLocks noChangeShapeType="1"/>
                </p:cNvSpPr>
                <p:nvPr/>
              </p:nvSpPr>
              <p:spPr bwMode="auto">
                <a:xfrm>
                  <a:off x="9256" y="11889"/>
                  <a:ext cx="909" cy="77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BE"/>
                </a:p>
              </p:txBody>
            </p:sp>
          </p:grpSp>
          <p:sp>
            <p:nvSpPr>
              <p:cNvPr id="58383" name="Text Box 15"/>
              <p:cNvSpPr txBox="1">
                <a:spLocks noChangeArrowheads="1"/>
              </p:cNvSpPr>
              <p:nvPr/>
            </p:nvSpPr>
            <p:spPr bwMode="auto">
              <a:xfrm>
                <a:off x="8896" y="12571"/>
                <a:ext cx="206" cy="20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algn="just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1100">
                    <a:latin typeface="Garamond" pitchFamily="18" charset="0"/>
                    <a:cs typeface="Arial" pitchFamily="34" charset="0"/>
                  </a:rPr>
                  <a:t>A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400" b="1" baseline="-25000">
                  <a:latin typeface="Garamond" pitchFamily="18" charset="0"/>
                  <a:cs typeface="Arial" pitchFamily="34" charset="0"/>
                </a:endParaRPr>
              </a:p>
            </p:txBody>
          </p:sp>
          <p:sp>
            <p:nvSpPr>
              <p:cNvPr id="58384" name="Text Box 16"/>
              <p:cNvSpPr txBox="1">
                <a:spLocks noChangeArrowheads="1"/>
              </p:cNvSpPr>
              <p:nvPr/>
            </p:nvSpPr>
            <p:spPr bwMode="auto">
              <a:xfrm>
                <a:off x="10439" y="12571"/>
                <a:ext cx="206" cy="20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algn="just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1100">
                    <a:latin typeface="Garamond" pitchFamily="18" charset="0"/>
                    <a:cs typeface="Arial" pitchFamily="34" charset="0"/>
                  </a:rPr>
                  <a:t>D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400" b="1" baseline="-25000">
                  <a:latin typeface="Garamond" pitchFamily="18" charset="0"/>
                  <a:cs typeface="Arial" pitchFamily="34" charset="0"/>
                </a:endParaRPr>
              </a:p>
            </p:txBody>
          </p:sp>
          <p:sp>
            <p:nvSpPr>
              <p:cNvPr id="58385" name="Text Box 17"/>
              <p:cNvSpPr txBox="1">
                <a:spLocks noChangeArrowheads="1"/>
              </p:cNvSpPr>
              <p:nvPr/>
            </p:nvSpPr>
            <p:spPr bwMode="auto">
              <a:xfrm>
                <a:off x="8896" y="11820"/>
                <a:ext cx="258" cy="22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algn="just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1100">
                    <a:latin typeface="Garamond" pitchFamily="18" charset="0"/>
                    <a:cs typeface="Arial" pitchFamily="34" charset="0"/>
                  </a:rPr>
                  <a:t>B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400" b="1" baseline="-25000">
                  <a:latin typeface="Garamond" pitchFamily="18" charset="0"/>
                  <a:cs typeface="Arial" pitchFamily="34" charset="0"/>
                </a:endParaRPr>
              </a:p>
            </p:txBody>
          </p:sp>
        </p:grpSp>
        <p:sp>
          <p:nvSpPr>
            <p:cNvPr id="58386" name="Text Box 18"/>
            <p:cNvSpPr txBox="1">
              <a:spLocks noChangeArrowheads="1"/>
            </p:cNvSpPr>
            <p:nvPr/>
          </p:nvSpPr>
          <p:spPr bwMode="auto">
            <a:xfrm>
              <a:off x="2902858" y="4389439"/>
              <a:ext cx="236764" cy="15353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algn="just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1100" dirty="0">
                  <a:latin typeface="Garamond" pitchFamily="18" charset="0"/>
                  <a:cs typeface="Arial" pitchFamily="34" charset="0"/>
                </a:rPr>
                <a:t>C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b="1" baseline="-25000" dirty="0">
                <a:latin typeface="Garamond" pitchFamily="18" charset="0"/>
                <a:cs typeface="Arial" pitchFamily="34" charset="0"/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6795411" y="3159580"/>
            <a:ext cx="1920875" cy="1603375"/>
            <a:chOff x="5155295" y="2666093"/>
            <a:chExt cx="1920875" cy="1603375"/>
          </a:xfrm>
        </p:grpSpPr>
        <p:sp>
          <p:nvSpPr>
            <p:cNvPr id="58399" name="Oval 31"/>
            <p:cNvSpPr>
              <a:spLocks noChangeArrowheads="1"/>
            </p:cNvSpPr>
            <p:nvPr/>
          </p:nvSpPr>
          <p:spPr bwMode="auto">
            <a:xfrm>
              <a:off x="6861815" y="3481343"/>
              <a:ext cx="78766" cy="7550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BE"/>
            </a:p>
          </p:txBody>
        </p:sp>
        <p:grpSp>
          <p:nvGrpSpPr>
            <p:cNvPr id="60" name="Group 59"/>
            <p:cNvGrpSpPr/>
            <p:nvPr/>
          </p:nvGrpSpPr>
          <p:grpSpPr>
            <a:xfrm>
              <a:off x="5155295" y="2666093"/>
              <a:ext cx="1920875" cy="1603375"/>
              <a:chOff x="5155295" y="2666093"/>
              <a:chExt cx="1920875" cy="1603375"/>
            </a:xfrm>
          </p:grpSpPr>
          <p:sp>
            <p:nvSpPr>
              <p:cNvPr id="58392" name="Oval 24"/>
              <p:cNvSpPr>
                <a:spLocks noChangeArrowheads="1"/>
              </p:cNvSpPr>
              <p:nvPr/>
            </p:nvSpPr>
            <p:spPr bwMode="auto">
              <a:xfrm>
                <a:off x="6458013" y="2898874"/>
                <a:ext cx="78131" cy="7614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BE"/>
              </a:p>
            </p:txBody>
          </p:sp>
          <p:grpSp>
            <p:nvGrpSpPr>
              <p:cNvPr id="59" name="Group 58"/>
              <p:cNvGrpSpPr/>
              <p:nvPr/>
            </p:nvGrpSpPr>
            <p:grpSpPr>
              <a:xfrm>
                <a:off x="5155295" y="2666093"/>
                <a:ext cx="1920875" cy="1603375"/>
                <a:chOff x="5155295" y="2666093"/>
                <a:chExt cx="1920875" cy="1603375"/>
              </a:xfrm>
            </p:grpSpPr>
            <p:sp>
              <p:nvSpPr>
                <p:cNvPr id="58396" name="Oval 28"/>
                <p:cNvSpPr>
                  <a:spLocks noChangeArrowheads="1"/>
                </p:cNvSpPr>
                <p:nvPr/>
              </p:nvSpPr>
              <p:spPr bwMode="auto">
                <a:xfrm flipH="1" flipV="1">
                  <a:off x="6139543" y="4020458"/>
                  <a:ext cx="85314" cy="67069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BE"/>
                </a:p>
              </p:txBody>
            </p:sp>
            <p:grpSp>
              <p:nvGrpSpPr>
                <p:cNvPr id="58" name="Group 57"/>
                <p:cNvGrpSpPr/>
                <p:nvPr/>
              </p:nvGrpSpPr>
              <p:grpSpPr>
                <a:xfrm>
                  <a:off x="5155295" y="2666093"/>
                  <a:ext cx="1920875" cy="1603375"/>
                  <a:chOff x="5431066" y="3565979"/>
                  <a:chExt cx="1920875" cy="1603375"/>
                </a:xfrm>
              </p:grpSpPr>
              <p:sp>
                <p:nvSpPr>
                  <p:cNvPr id="58390" name="Oval 22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5633695" y="4325257"/>
                    <a:ext cx="99447" cy="92456"/>
                  </a:xfrm>
                  <a:prstGeom prst="ellipse">
                    <a:avLst/>
                  </a:prstGeom>
                  <a:solidFill>
                    <a:srgbClr val="0000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fr-BE"/>
                  </a:p>
                </p:txBody>
              </p:sp>
              <p:grpSp>
                <p:nvGrpSpPr>
                  <p:cNvPr id="57" name="Group 56"/>
                  <p:cNvGrpSpPr/>
                  <p:nvPr/>
                </p:nvGrpSpPr>
                <p:grpSpPr>
                  <a:xfrm>
                    <a:off x="5431066" y="3565979"/>
                    <a:ext cx="1920875" cy="1603375"/>
                    <a:chOff x="5431066" y="3565979"/>
                    <a:chExt cx="1920875" cy="1603375"/>
                  </a:xfrm>
                </p:grpSpPr>
                <p:sp>
                  <p:nvSpPr>
                    <p:cNvPr id="58393" name="Oval 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022984" y="3806295"/>
                      <a:ext cx="78766" cy="76140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fr-BE"/>
                    </a:p>
                  </p:txBody>
                </p:sp>
                <p:grpSp>
                  <p:nvGrpSpPr>
                    <p:cNvPr id="56" name="Group 55"/>
                    <p:cNvGrpSpPr/>
                    <p:nvPr/>
                  </p:nvGrpSpPr>
                  <p:grpSpPr>
                    <a:xfrm>
                      <a:off x="5431066" y="3565979"/>
                      <a:ext cx="1920875" cy="1603375"/>
                      <a:chOff x="4908551" y="4567464"/>
                      <a:chExt cx="1920875" cy="1603375"/>
                    </a:xfrm>
                  </p:grpSpPr>
                  <p:sp>
                    <p:nvSpPr>
                      <p:cNvPr id="58397" name="Line 29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5153106" y="4812459"/>
                        <a:ext cx="363975" cy="547571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 type="none" w="lg" len="lg"/>
                        <a:tailEnd type="none" w="lg" len="lg"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fr-BE"/>
                      </a:p>
                    </p:txBody>
                  </p:sp>
                  <p:grpSp>
                    <p:nvGrpSpPr>
                      <p:cNvPr id="55" name="Group 54"/>
                      <p:cNvGrpSpPr/>
                      <p:nvPr/>
                    </p:nvGrpSpPr>
                    <p:grpSpPr>
                      <a:xfrm>
                        <a:off x="4908551" y="4567464"/>
                        <a:ext cx="1920875" cy="1603375"/>
                        <a:chOff x="4908550" y="4552950"/>
                        <a:chExt cx="1920875" cy="1603375"/>
                      </a:xfrm>
                    </p:grpSpPr>
                    <p:sp>
                      <p:nvSpPr>
                        <p:cNvPr id="58391" name="Line 2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5552653" y="4798501"/>
                          <a:ext cx="668876" cy="63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 type="none" w="lg" len="lg"/>
                          <a:tailEnd type="none" w="lg" len="lg"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fr-BE"/>
                        </a:p>
                      </p:txBody>
                    </p:sp>
                    <p:sp>
                      <p:nvSpPr>
                        <p:cNvPr id="58394" name="Line 2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5529150" y="4804845"/>
                          <a:ext cx="375409" cy="11236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 type="none" w="lg" len="lg"/>
                          <a:tailEnd type="none" w="lg" len="lg"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fr-BE"/>
                        </a:p>
                      </p:txBody>
                    </p:sp>
                    <p:sp>
                      <p:nvSpPr>
                        <p:cNvPr id="58395" name="Line 2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5915993" y="4812459"/>
                          <a:ext cx="322687" cy="111671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 type="none" w="lg" len="lg"/>
                          <a:tailEnd type="none" w="lg" len="lg"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fr-BE"/>
                        </a:p>
                      </p:txBody>
                    </p:sp>
                    <p:sp>
                      <p:nvSpPr>
                        <p:cNvPr id="58398" name="Line 3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6238680" y="4798501"/>
                          <a:ext cx="376044" cy="5754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 type="none" w="lg" len="lg"/>
                          <a:tailEnd type="none" w="lg" len="lg"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fr-BE"/>
                        </a:p>
                      </p:txBody>
                    </p:sp>
                    <p:sp>
                      <p:nvSpPr>
                        <p:cNvPr id="58400" name="Line 3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5160093" y="5380335"/>
                          <a:ext cx="751453" cy="562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 type="none" w="lg" len="lg"/>
                          <a:tailEnd type="none" w="lg" len="lg"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fr-BE"/>
                        </a:p>
                      </p:txBody>
                    </p:sp>
                    <p:sp>
                      <p:nvSpPr>
                        <p:cNvPr id="58401" name="Line 3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5910276" y="5394294"/>
                          <a:ext cx="715882" cy="5412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 type="none" w="lg" len="lg"/>
                          <a:tailEnd type="none" w="lg" len="lg"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fr-BE"/>
                        </a:p>
                      </p:txBody>
                    </p:sp>
                    <p:sp>
                      <p:nvSpPr>
                        <p:cNvPr id="58402" name="Line 3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5534867" y="4812459"/>
                          <a:ext cx="1091926" cy="58183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 type="none" w="lg" len="lg"/>
                          <a:tailEnd type="none" w="lg" len="lg"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fr-BE"/>
                        </a:p>
                      </p:txBody>
                    </p:sp>
                    <p:sp>
                      <p:nvSpPr>
                        <p:cNvPr id="58403" name="Line 3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5174607" y="4798501"/>
                          <a:ext cx="1091291" cy="5685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 type="none" w="lg" len="lg"/>
                          <a:tailEnd type="none" w="lg" len="lg"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fr-BE"/>
                        </a:p>
                      </p:txBody>
                    </p:sp>
                    <p:sp>
                      <p:nvSpPr>
                        <p:cNvPr id="58404" name="Line 3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5148024" y="5380335"/>
                          <a:ext cx="1489567" cy="126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 type="none" w="lg" len="lg"/>
                          <a:tailEnd type="none" w="lg" len="lg"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fr-BE"/>
                        </a:p>
                      </p:txBody>
                    </p:sp>
                    <p:sp>
                      <p:nvSpPr>
                        <p:cNvPr id="58413" name="AutoShape 4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454831" y="4552950"/>
                          <a:ext cx="200726" cy="207481"/>
                        </a:xfrm>
                        <a:prstGeom prst="roundRect">
                          <a:avLst>
                            <a:gd name="adj" fmla="val 16667"/>
                          </a:avLst>
                        </a:prstGeom>
                        <a:noFill/>
                        <a:ln w="9525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12700" tIns="12700" rIns="12700" bIns="1270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ts val="1000"/>
                            </a:spcAft>
                          </a:pPr>
                          <a:r>
                            <a:rPr lang="en-US" sz="1100">
                              <a:latin typeface="Garamond" pitchFamily="18" charset="0"/>
                              <a:cs typeface="Arial" pitchFamily="34" charset="0"/>
                            </a:rPr>
                            <a:t>A</a:t>
                          </a:r>
                          <a:endParaRPr lang="en-US" sz="2400" b="1" baseline="-25000">
                            <a:latin typeface="Garamond" pitchFamily="18" charset="0"/>
                            <a:cs typeface="Arial" pitchFamily="34" charset="0"/>
                          </a:endParaRPr>
                        </a:p>
                      </p:txBody>
                    </p:sp>
                    <p:sp>
                      <p:nvSpPr>
                        <p:cNvPr id="58414" name="AutoShape 4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6187228" y="4568178"/>
                          <a:ext cx="153721" cy="196694"/>
                        </a:xfrm>
                        <a:prstGeom prst="roundRect">
                          <a:avLst>
                            <a:gd name="adj" fmla="val 16667"/>
                          </a:avLst>
                        </a:prstGeom>
                        <a:noFill/>
                        <a:ln w="9525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12700" tIns="12700" rIns="12700" bIns="1270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ts val="1000"/>
                            </a:spcAft>
                          </a:pPr>
                          <a:r>
                            <a:rPr lang="en-US" sz="1100">
                              <a:latin typeface="Garamond" pitchFamily="18" charset="0"/>
                              <a:cs typeface="Arial" pitchFamily="34" charset="0"/>
                            </a:rPr>
                            <a:t>B</a:t>
                          </a:r>
                          <a:endParaRPr lang="en-US" sz="2400" b="1" baseline="-25000">
                            <a:latin typeface="Garamond" pitchFamily="18" charset="0"/>
                            <a:cs typeface="Arial" pitchFamily="34" charset="0"/>
                          </a:endParaRPr>
                        </a:p>
                      </p:txBody>
                    </p:sp>
                    <p:sp>
                      <p:nvSpPr>
                        <p:cNvPr id="58415" name="AutoShape 4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6689679" y="5290236"/>
                          <a:ext cx="139746" cy="185908"/>
                        </a:xfrm>
                        <a:prstGeom prst="roundRect">
                          <a:avLst>
                            <a:gd name="adj" fmla="val 16667"/>
                          </a:avLst>
                        </a:prstGeom>
                        <a:noFill/>
                        <a:ln w="9525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12700" tIns="12700" rIns="12700" bIns="1270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ts val="1000"/>
                            </a:spcAft>
                          </a:pPr>
                          <a:r>
                            <a:rPr lang="en-US" sz="1100">
                              <a:latin typeface="Garamond" pitchFamily="18" charset="0"/>
                              <a:cs typeface="Arial" pitchFamily="34" charset="0"/>
                            </a:rPr>
                            <a:t>C</a:t>
                          </a:r>
                          <a:endParaRPr lang="en-US" sz="2400" b="1" baseline="-25000">
                            <a:latin typeface="Garamond" pitchFamily="18" charset="0"/>
                            <a:cs typeface="Arial" pitchFamily="34" charset="0"/>
                          </a:endParaRPr>
                        </a:p>
                      </p:txBody>
                    </p:sp>
                    <p:sp>
                      <p:nvSpPr>
                        <p:cNvPr id="58416" name="AutoShape 4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854378" y="5967245"/>
                          <a:ext cx="196915" cy="189080"/>
                        </a:xfrm>
                        <a:prstGeom prst="roundRect">
                          <a:avLst>
                            <a:gd name="adj" fmla="val 16667"/>
                          </a:avLst>
                        </a:prstGeom>
                        <a:noFill/>
                        <a:ln w="9525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12700" tIns="12700" rIns="12700" bIns="1270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ts val="1000"/>
                            </a:spcAft>
                          </a:pPr>
                          <a:r>
                            <a:rPr lang="en-US" sz="1100">
                              <a:latin typeface="Garamond" pitchFamily="18" charset="0"/>
                              <a:cs typeface="Arial" pitchFamily="34" charset="0"/>
                            </a:rPr>
                            <a:t>D</a:t>
                          </a:r>
                          <a:endParaRPr lang="en-US" sz="2400" b="1" baseline="-25000">
                            <a:latin typeface="Garamond" pitchFamily="18" charset="0"/>
                            <a:cs typeface="Arial" pitchFamily="34" charset="0"/>
                          </a:endParaRPr>
                        </a:p>
                      </p:txBody>
                    </p:sp>
                    <p:sp>
                      <p:nvSpPr>
                        <p:cNvPr id="58417" name="AutoShape 4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908550" y="5269932"/>
                          <a:ext cx="139111" cy="177659"/>
                        </a:xfrm>
                        <a:prstGeom prst="roundRect">
                          <a:avLst>
                            <a:gd name="adj" fmla="val 16667"/>
                          </a:avLst>
                        </a:prstGeom>
                        <a:noFill/>
                        <a:ln w="9525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12700" tIns="12700" rIns="12700" bIns="1270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ts val="1000"/>
                            </a:spcAft>
                          </a:pPr>
                          <a:r>
                            <a:rPr lang="en-US" sz="1100">
                              <a:latin typeface="Garamond" pitchFamily="18" charset="0"/>
                              <a:cs typeface="Arial" pitchFamily="34" charset="0"/>
                            </a:rPr>
                            <a:t>E</a:t>
                          </a:r>
                          <a:endParaRPr lang="en-US" sz="2400" b="1" baseline="-25000">
                            <a:latin typeface="Garamond" pitchFamily="18" charset="0"/>
                            <a:cs typeface="Arial" pitchFamily="34" charset="0"/>
                          </a:endParaRPr>
                        </a:p>
                      </p:txBody>
                    </p:sp>
                  </p:grpSp>
                </p:grpSp>
              </p:grpSp>
            </p:grpSp>
          </p:grpSp>
        </p:grpSp>
      </p:grpSp>
      <p:sp>
        <p:nvSpPr>
          <p:cNvPr id="62" name="TextBox 61"/>
          <p:cNvSpPr txBox="1"/>
          <p:nvPr/>
        </p:nvSpPr>
        <p:spPr>
          <a:xfrm>
            <a:off x="3744687" y="4513942"/>
            <a:ext cx="769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K4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952344" y="4528459"/>
            <a:ext cx="5515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K5</a:t>
            </a:r>
          </a:p>
          <a:p>
            <a:endParaRPr lang="fr-BE" dirty="0"/>
          </a:p>
        </p:txBody>
      </p:sp>
      <p:sp>
        <p:nvSpPr>
          <p:cNvPr id="64" name="TextBox 63"/>
          <p:cNvSpPr txBox="1"/>
          <p:nvPr/>
        </p:nvSpPr>
        <p:spPr>
          <a:xfrm>
            <a:off x="656823" y="5399448"/>
            <a:ext cx="109856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Is there an Euler Path, Circuit or neither on K4?  K5? Draw K6 and K7 .  Path or circuit?  Develop rules for Euler Paths and Circuits on Kn. 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15550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i="1" dirty="0" smtClean="0"/>
              <a:t>College Mathematics for Everyday Life, </a:t>
            </a:r>
            <a:r>
              <a:rPr lang="en-US" sz="2000" dirty="0" smtClean="0"/>
              <a:t>Kathryn </a:t>
            </a:r>
            <a:r>
              <a:rPr lang="en-US" sz="2000" dirty="0" err="1" smtClean="0"/>
              <a:t>Kozak</a:t>
            </a:r>
            <a:r>
              <a:rPr lang="en-US" sz="2000" dirty="0" smtClean="0"/>
              <a:t> et al  (Coconino Community College) CC-BY-SA,</a:t>
            </a:r>
          </a:p>
          <a:p>
            <a:pPr marL="0" indent="0">
              <a:buNone/>
            </a:pPr>
            <a:r>
              <a:rPr lang="en-US" sz="2000" u="sng" dirty="0" smtClean="0">
                <a:hlinkClick r:id="rId2"/>
              </a:rPr>
              <a:t>http</a:t>
            </a:r>
            <a:r>
              <a:rPr lang="en-US" sz="2000" u="sng" dirty="0">
                <a:hlinkClick r:id="rId2"/>
              </a:rPr>
              <a:t>://</a:t>
            </a:r>
            <a:r>
              <a:rPr lang="en-US" sz="2000" u="sng" dirty="0" smtClean="0">
                <a:hlinkClick r:id="rId2"/>
              </a:rPr>
              <a:t>www.coconino.edu/resources/files/pdfs/academics/arts-and-sciences/MAT142/Chapter_6_GraphTheory.pdf</a:t>
            </a:r>
            <a:endParaRPr lang="en-US" sz="2000" u="sng" dirty="0" smtClean="0"/>
          </a:p>
          <a:p>
            <a:pPr marL="0" indent="0">
              <a:buNone/>
            </a:pPr>
            <a:endParaRPr lang="en-US" sz="2000" u="sng" dirty="0" smtClean="0"/>
          </a:p>
          <a:p>
            <a:pPr marL="0" indent="0">
              <a:buNone/>
            </a:pPr>
            <a:r>
              <a:rPr lang="en-US" sz="2000" i="1" dirty="0" smtClean="0"/>
              <a:t>Math in Society</a:t>
            </a:r>
            <a:r>
              <a:rPr lang="en-US" sz="2000" dirty="0" smtClean="0"/>
              <a:t>, David </a:t>
            </a:r>
            <a:r>
              <a:rPr lang="en-US" sz="2000" dirty="0" err="1" smtClean="0"/>
              <a:t>Lippman</a:t>
            </a:r>
            <a:r>
              <a:rPr lang="en-US" sz="2000" dirty="0" smtClean="0"/>
              <a:t>, CC-BY-SA, </a:t>
            </a:r>
            <a:r>
              <a:rPr lang="en-US" sz="2000" u="sng" dirty="0" smtClean="0">
                <a:hlinkClick r:id="rId3"/>
              </a:rPr>
              <a:t>http://www.opentextbookstore.com/mathinsociety/</a:t>
            </a:r>
            <a:r>
              <a:rPr lang="en-US" sz="2000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404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Euler Path, Euler Circuit or non-Traversable?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7294" y="2124339"/>
            <a:ext cx="4099759" cy="3787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07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Euler Path, Euler Circuit or non-Traversable?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2401" y="1887759"/>
            <a:ext cx="3978089" cy="350071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006107" y="1519706"/>
            <a:ext cx="43476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Now, find a circuit starting at A. </a:t>
            </a:r>
          </a:p>
          <a:p>
            <a:endParaRPr lang="en-US" sz="2400" dirty="0"/>
          </a:p>
          <a:p>
            <a:r>
              <a:rPr lang="en-US" sz="2400" dirty="0"/>
              <a:t>ADEACEFCBA and </a:t>
            </a:r>
            <a:r>
              <a:rPr lang="en-US" sz="2400" dirty="0" smtClean="0"/>
              <a:t>AECABCFEDA are two examples. </a:t>
            </a:r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7019" y="3496313"/>
            <a:ext cx="3644721" cy="3207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809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>
                <a:solidFill>
                  <a:srgbClr val="518138"/>
                </a:solidFill>
                <a:latin typeface="Century Gothic" panose="020B0502020202020204" pitchFamily="34" charset="0"/>
              </a:rPr>
              <a:t>How do we find an Euler Path/Circuit, once we know it must exist? </a:t>
            </a:r>
            <a:br>
              <a:rPr lang="en-US" altLang="en-US" dirty="0" smtClean="0">
                <a:solidFill>
                  <a:srgbClr val="518138"/>
                </a:solidFill>
                <a:latin typeface="Century Gothic" panose="020B0502020202020204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latin typeface="Century Gothic" panose="020B0502020202020204" pitchFamily="34" charset="0"/>
              </a:rPr>
              <a:t>In a small graph, easy </a:t>
            </a:r>
            <a:r>
              <a:rPr lang="en-US" altLang="en-US" dirty="0" err="1">
                <a:latin typeface="Century Gothic" panose="020B0502020202020204" pitchFamily="34" charset="0"/>
              </a:rPr>
              <a:t>peasy</a:t>
            </a:r>
            <a:r>
              <a:rPr lang="en-US" altLang="en-US" dirty="0">
                <a:latin typeface="Century Gothic" panose="020B0502020202020204" pitchFamily="34" charset="0"/>
              </a:rPr>
              <a:t>.  In a more complicated graph, we have an </a:t>
            </a:r>
            <a:r>
              <a:rPr lang="en-US" altLang="en-US" b="1" dirty="0">
                <a:solidFill>
                  <a:srgbClr val="FF0000"/>
                </a:solidFill>
                <a:latin typeface="Century Gothic" panose="020B0502020202020204" pitchFamily="34" charset="0"/>
              </a:rPr>
              <a:t>algorithm</a:t>
            </a:r>
            <a:r>
              <a:rPr lang="en-US" altLang="en-US" dirty="0">
                <a:latin typeface="Century Gothic" panose="020B0502020202020204" pitchFamily="34" charset="0"/>
              </a:rPr>
              <a:t> to follow…a set of directions, like a map. </a:t>
            </a:r>
            <a:endParaRPr lang="en-US" altLang="en-US" dirty="0" smtClean="0">
              <a:latin typeface="Century Gothic" panose="020B0502020202020204" pitchFamily="34" charset="0"/>
            </a:endParaRPr>
          </a:p>
          <a:p>
            <a:endParaRPr lang="en-US" altLang="en-US" dirty="0">
              <a:latin typeface="Century Gothic" panose="020B0502020202020204" pitchFamily="34" charset="0"/>
            </a:endParaRPr>
          </a:p>
          <a:p>
            <a:r>
              <a:rPr lang="en-US" altLang="en-US" dirty="0" smtClean="0">
                <a:latin typeface="Century Gothic" panose="020B0502020202020204" pitchFamily="34" charset="0"/>
              </a:rPr>
              <a:t>This can become pretty complicated, but we will look at some easier graphs. </a:t>
            </a:r>
            <a:endParaRPr lang="en-US" altLang="en-US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45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403" y="437036"/>
            <a:ext cx="11203745" cy="4351338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b="1" dirty="0" smtClean="0">
                <a:latin typeface="Century Gothic" panose="020B0502020202020204" pitchFamily="34" charset="0"/>
              </a:rPr>
              <a:t>A bridge </a:t>
            </a:r>
            <a:r>
              <a:rPr lang="en-US" altLang="en-US" dirty="0" smtClean="0">
                <a:latin typeface="Century Gothic" panose="020B0502020202020204" pitchFamily="34" charset="0"/>
              </a:rPr>
              <a:t>is the only edge connecting two separate sections of a graph.  </a:t>
            </a:r>
          </a:p>
          <a:p>
            <a:endParaRPr lang="en-US" dirty="0"/>
          </a:p>
        </p:txBody>
      </p:sp>
      <p:grpSp>
        <p:nvGrpSpPr>
          <p:cNvPr id="39" name="Group 38"/>
          <p:cNvGrpSpPr/>
          <p:nvPr/>
        </p:nvGrpSpPr>
        <p:grpSpPr>
          <a:xfrm>
            <a:off x="2679450" y="1678002"/>
            <a:ext cx="5874338" cy="1217443"/>
            <a:chOff x="2496570" y="3112907"/>
            <a:chExt cx="5874338" cy="1217443"/>
          </a:xfrm>
        </p:grpSpPr>
        <p:grpSp>
          <p:nvGrpSpPr>
            <p:cNvPr id="4" name="Group 3"/>
            <p:cNvGrpSpPr/>
            <p:nvPr/>
          </p:nvGrpSpPr>
          <p:grpSpPr>
            <a:xfrm>
              <a:off x="6303027" y="3112907"/>
              <a:ext cx="2067881" cy="1208783"/>
              <a:chOff x="9558912" y="1166360"/>
              <a:chExt cx="2067881" cy="1208783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9676076" y="1251393"/>
                <a:ext cx="1824757" cy="1044808"/>
                <a:chOff x="1313645" y="3591339"/>
                <a:chExt cx="2009104" cy="1354148"/>
              </a:xfrm>
            </p:grpSpPr>
            <p:sp>
              <p:nvSpPr>
                <p:cNvPr id="12" name="Rectangle 11"/>
                <p:cNvSpPr/>
                <p:nvPr/>
              </p:nvSpPr>
              <p:spPr>
                <a:xfrm>
                  <a:off x="1313645" y="3591339"/>
                  <a:ext cx="2009104" cy="1354148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3" name="Straight Connector 12"/>
                <p:cNvCxnSpPr>
                  <a:stCxn id="12" idx="1"/>
                  <a:endCxn id="12" idx="3"/>
                </p:cNvCxnSpPr>
                <p:nvPr/>
              </p:nvCxnSpPr>
              <p:spPr>
                <a:xfrm>
                  <a:off x="1313645" y="4268413"/>
                  <a:ext cx="2009104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" name="Oval 5"/>
              <p:cNvSpPr/>
              <p:nvPr/>
            </p:nvSpPr>
            <p:spPr>
              <a:xfrm>
                <a:off x="9560557" y="1168565"/>
                <a:ext cx="205060" cy="1615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9573546" y="2213568"/>
                <a:ext cx="205060" cy="1615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9558912" y="1686919"/>
                <a:ext cx="205060" cy="1615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11417633" y="1166360"/>
                <a:ext cx="205060" cy="1615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11418752" y="1681305"/>
                <a:ext cx="205060" cy="1615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11421733" y="2207954"/>
                <a:ext cx="205060" cy="1615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2496570" y="3121567"/>
              <a:ext cx="2067881" cy="1208783"/>
              <a:chOff x="9558912" y="1166360"/>
              <a:chExt cx="2067881" cy="1208783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9676076" y="1251393"/>
                <a:ext cx="1824757" cy="1044808"/>
                <a:chOff x="1313645" y="3591339"/>
                <a:chExt cx="2009104" cy="1354148"/>
              </a:xfrm>
            </p:grpSpPr>
            <p:sp>
              <p:nvSpPr>
                <p:cNvPr id="22" name="Rectangle 21"/>
                <p:cNvSpPr/>
                <p:nvPr/>
              </p:nvSpPr>
              <p:spPr>
                <a:xfrm>
                  <a:off x="1313645" y="3591339"/>
                  <a:ext cx="2009104" cy="1354148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3" name="Straight Connector 22"/>
                <p:cNvCxnSpPr>
                  <a:stCxn id="22" idx="1"/>
                  <a:endCxn id="22" idx="3"/>
                </p:cNvCxnSpPr>
                <p:nvPr/>
              </p:nvCxnSpPr>
              <p:spPr>
                <a:xfrm>
                  <a:off x="1313645" y="4268413"/>
                  <a:ext cx="2009104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6" name="Oval 15"/>
              <p:cNvSpPr/>
              <p:nvPr/>
            </p:nvSpPr>
            <p:spPr>
              <a:xfrm>
                <a:off x="9560557" y="1168565"/>
                <a:ext cx="205060" cy="1615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9573546" y="2213568"/>
                <a:ext cx="205060" cy="1615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9558912" y="1686919"/>
                <a:ext cx="205060" cy="1615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11417633" y="1166360"/>
                <a:ext cx="205060" cy="1615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1418752" y="1681305"/>
                <a:ext cx="205060" cy="1615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11421733" y="2207954"/>
                <a:ext cx="205060" cy="1615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5" name="Straight Connector 24"/>
            <p:cNvCxnSpPr>
              <a:endCxn id="8" idx="2"/>
            </p:cNvCxnSpPr>
            <p:nvPr/>
          </p:nvCxnSpPr>
          <p:spPr>
            <a:xfrm flipV="1">
              <a:off x="4458940" y="3714254"/>
              <a:ext cx="1844087" cy="2029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4972171" y="3862775"/>
              <a:ext cx="113010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Bridge</a:t>
              </a:r>
              <a:endParaRPr lang="en-US" sz="2000" b="1" dirty="0"/>
            </a:p>
          </p:txBody>
        </p:sp>
      </p:grpSp>
      <p:sp>
        <p:nvSpPr>
          <p:cNvPr id="31" name="Rectangle 3"/>
          <p:cNvSpPr txBox="1">
            <a:spLocks noChangeArrowheads="1"/>
          </p:cNvSpPr>
          <p:nvPr/>
        </p:nvSpPr>
        <p:spPr bwMode="auto">
          <a:xfrm>
            <a:off x="708488" y="3661012"/>
            <a:ext cx="11153335" cy="2376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80000"/>
              </a:lnSpc>
              <a:buFontTx/>
              <a:buNone/>
              <a:defRPr/>
            </a:pPr>
            <a:r>
              <a:rPr lang="en-US" altLang="en-US" sz="2400" kern="0" dirty="0" smtClean="0">
                <a:latin typeface="Century Gothic" panose="020B0502020202020204" pitchFamily="34" charset="0"/>
              </a:rPr>
              <a:t>Like with two odd vertices, we start at one end of the bridge, do our tracing, and then cross the bridge and finish tracing.  </a:t>
            </a:r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altLang="en-US" sz="2400" kern="0" dirty="0">
              <a:latin typeface="Century Gothic" panose="020B0502020202020204" pitchFamily="34" charset="0"/>
            </a:endParaRPr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r>
              <a:rPr lang="en-US" altLang="en-US" sz="2400" kern="0" dirty="0" smtClean="0">
                <a:latin typeface="Century Gothic" panose="020B0502020202020204" pitchFamily="34" charset="0"/>
              </a:rPr>
              <a:t>This concept of “not burning your bridges” is the idea behind the algorithm we will use for Euler Paths and Euler Circuits: </a:t>
            </a:r>
            <a:r>
              <a:rPr lang="en-US" altLang="en-US" sz="2400" b="1" kern="0" dirty="0" smtClean="0">
                <a:latin typeface="Century Gothic" panose="020B0502020202020204" pitchFamily="34" charset="0"/>
              </a:rPr>
              <a:t>Fleury’s Algorithm. </a:t>
            </a:r>
            <a:endParaRPr lang="en-US" altLang="en-US" sz="2400" b="1" kern="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39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Fleury’s Algorithm, formalized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Start </a:t>
            </a:r>
            <a:r>
              <a:rPr lang="en-US" dirty="0"/>
              <a:t>at any vertex if finding an Euler circuit.  If finding an Euler path, start at one of the two vertices with odd degree</a:t>
            </a:r>
            <a:r>
              <a:rPr lang="en-US" dirty="0" smtClean="0"/>
              <a:t>.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Choose any edge leaving your current vertex, </a:t>
            </a:r>
            <a:r>
              <a:rPr lang="en-US" dirty="0" smtClean="0"/>
              <a:t>making sure you aren’t burning a bridge, or disconnecting the graph. </a:t>
            </a:r>
            <a:endParaRPr lang="en-US" dirty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Continue </a:t>
            </a:r>
            <a:r>
              <a:rPr lang="en-US" dirty="0"/>
              <a:t>until you’re done.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43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791" y="87556"/>
            <a:ext cx="11088709" cy="132556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Use Fleury’s algorithm to find an Euler Circuit, starting at vertex A.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111" y="3796576"/>
            <a:ext cx="2653896" cy="249908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0738" y="3859921"/>
            <a:ext cx="2541849" cy="237239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09845" y="3689976"/>
            <a:ext cx="2592948" cy="2420085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939111" y="1858706"/>
            <a:ext cx="25521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Original graph.  We will choose edge AD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4503163" y="1443207"/>
            <a:ext cx="27094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Next, from D we can choose to visit edge DB, DC or DE.  But choosing edge DC will disconnect the graph (it is a bridge.) so we will choose DE. </a:t>
            </a:r>
            <a:endParaRPr lang="en-US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8609845" y="1725937"/>
            <a:ext cx="25521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From vertex E, there is only one option and the rest of the circuit is determined. </a:t>
            </a:r>
            <a:endParaRPr lang="en-US" sz="2000" dirty="0"/>
          </a:p>
        </p:txBody>
      </p:sp>
      <p:sp>
        <p:nvSpPr>
          <p:cNvPr id="17" name="Rectangle 16"/>
          <p:cNvSpPr/>
          <p:nvPr/>
        </p:nvSpPr>
        <p:spPr>
          <a:xfrm>
            <a:off x="9082829" y="6196333"/>
            <a:ext cx="22592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Circuit: ADEBDCA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5284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Fleury’s algorithm</a:t>
            </a:r>
            <a:r>
              <a:rPr lang="en-US" sz="3600" dirty="0" smtClean="0"/>
              <a:t>:  Euler path or circuit? Where to start? </a:t>
            </a:r>
            <a:endParaRPr lang="en-US" sz="3600" dirty="0"/>
          </a:p>
        </p:txBody>
      </p:sp>
      <p:grpSp>
        <p:nvGrpSpPr>
          <p:cNvPr id="63" name="Group 62"/>
          <p:cNvGrpSpPr/>
          <p:nvPr/>
        </p:nvGrpSpPr>
        <p:grpSpPr>
          <a:xfrm>
            <a:off x="2743201" y="2099256"/>
            <a:ext cx="5705340" cy="4063456"/>
            <a:chOff x="2743201" y="2099256"/>
            <a:chExt cx="5705340" cy="4063456"/>
          </a:xfrm>
        </p:grpSpPr>
        <p:sp>
          <p:nvSpPr>
            <p:cNvPr id="23" name="TextBox 22"/>
            <p:cNvSpPr txBox="1"/>
            <p:nvPr/>
          </p:nvSpPr>
          <p:spPr>
            <a:xfrm>
              <a:off x="2846698" y="2099256"/>
              <a:ext cx="5511282" cy="4774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A	           B	        C		      D</a:t>
              </a:r>
              <a:endParaRPr lang="en-US" sz="2400" b="1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846698" y="5685261"/>
              <a:ext cx="5511282" cy="4774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I</a:t>
              </a:r>
              <a:r>
                <a:rPr lang="en-US" sz="2400" b="1" dirty="0" smtClean="0"/>
                <a:t>	           J	        	        K		      L</a:t>
              </a:r>
              <a:endParaRPr lang="en-US" sz="2400" b="1" dirty="0"/>
            </a:p>
          </p:txBody>
        </p:sp>
        <p:grpSp>
          <p:nvGrpSpPr>
            <p:cNvPr id="62" name="Group 61"/>
            <p:cNvGrpSpPr/>
            <p:nvPr/>
          </p:nvGrpSpPr>
          <p:grpSpPr>
            <a:xfrm>
              <a:off x="3033249" y="2438667"/>
              <a:ext cx="4944940" cy="3298025"/>
              <a:chOff x="3074518" y="2475321"/>
              <a:chExt cx="4944940" cy="3298025"/>
            </a:xfrm>
          </p:grpSpPr>
          <p:grpSp>
            <p:nvGrpSpPr>
              <p:cNvPr id="61" name="Group 60"/>
              <p:cNvGrpSpPr/>
              <p:nvPr/>
            </p:nvGrpSpPr>
            <p:grpSpPr>
              <a:xfrm>
                <a:off x="3140512" y="2522765"/>
                <a:ext cx="4747206" cy="3177576"/>
                <a:chOff x="3140512" y="2522765"/>
                <a:chExt cx="4747206" cy="3177576"/>
              </a:xfrm>
            </p:grpSpPr>
            <p:sp>
              <p:nvSpPr>
                <p:cNvPr id="5" name="Rectangle 4"/>
                <p:cNvSpPr/>
                <p:nvPr/>
              </p:nvSpPr>
              <p:spPr>
                <a:xfrm>
                  <a:off x="4683793" y="4113591"/>
                  <a:ext cx="1630097" cy="1571673"/>
                </a:xfrm>
                <a:prstGeom prst="rect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" name="Rectangle 6"/>
                <p:cNvSpPr/>
                <p:nvPr/>
              </p:nvSpPr>
              <p:spPr>
                <a:xfrm>
                  <a:off x="4683793" y="2546358"/>
                  <a:ext cx="1630097" cy="1571673"/>
                </a:xfrm>
                <a:prstGeom prst="rect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1" name="Group 10"/>
                <p:cNvGrpSpPr/>
                <p:nvPr/>
              </p:nvGrpSpPr>
              <p:grpSpPr>
                <a:xfrm>
                  <a:off x="3148567" y="2522765"/>
                  <a:ext cx="1571673" cy="1648003"/>
                  <a:chOff x="1738648" y="2459865"/>
                  <a:chExt cx="1622738" cy="1519707"/>
                </a:xfrm>
              </p:grpSpPr>
              <p:sp>
                <p:nvSpPr>
                  <p:cNvPr id="4" name="Rectangle 3"/>
                  <p:cNvSpPr/>
                  <p:nvPr/>
                </p:nvSpPr>
                <p:spPr>
                  <a:xfrm>
                    <a:off x="1738648" y="2459865"/>
                    <a:ext cx="1622738" cy="1519707"/>
                  </a:xfrm>
                  <a:prstGeom prst="rect">
                    <a:avLst/>
                  </a:prstGeom>
                  <a:solidFill>
                    <a:schemeClr val="bg1"/>
                  </a:solidFill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9" name="Straight Connector 8"/>
                  <p:cNvCxnSpPr/>
                  <p:nvPr/>
                </p:nvCxnSpPr>
                <p:spPr>
                  <a:xfrm flipV="1">
                    <a:off x="1738648" y="2459865"/>
                    <a:ext cx="1622738" cy="1519707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2" name="Group 11"/>
                <p:cNvGrpSpPr/>
                <p:nvPr/>
              </p:nvGrpSpPr>
              <p:grpSpPr>
                <a:xfrm rot="16200000">
                  <a:off x="3169517" y="4125814"/>
                  <a:ext cx="1513663" cy="1571673"/>
                  <a:chOff x="1738648" y="2459865"/>
                  <a:chExt cx="1622738" cy="1519707"/>
                </a:xfrm>
              </p:grpSpPr>
              <p:sp>
                <p:nvSpPr>
                  <p:cNvPr id="13" name="Rectangle 12"/>
                  <p:cNvSpPr/>
                  <p:nvPr/>
                </p:nvSpPr>
                <p:spPr>
                  <a:xfrm>
                    <a:off x="1738648" y="2459865"/>
                    <a:ext cx="1622738" cy="1519707"/>
                  </a:xfrm>
                  <a:prstGeom prst="rect">
                    <a:avLst/>
                  </a:prstGeom>
                  <a:solidFill>
                    <a:schemeClr val="bg1"/>
                  </a:solidFill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14" name="Straight Connector 13"/>
                  <p:cNvCxnSpPr/>
                  <p:nvPr/>
                </p:nvCxnSpPr>
                <p:spPr>
                  <a:xfrm flipV="1">
                    <a:off x="1738648" y="2459865"/>
                    <a:ext cx="1622738" cy="1519707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" name="Group 14"/>
                <p:cNvGrpSpPr/>
                <p:nvPr/>
              </p:nvGrpSpPr>
              <p:grpSpPr>
                <a:xfrm rot="10800000">
                  <a:off x="6316044" y="4070244"/>
                  <a:ext cx="1571674" cy="1630097"/>
                  <a:chOff x="1738648" y="2459865"/>
                  <a:chExt cx="1622738" cy="1519707"/>
                </a:xfrm>
              </p:grpSpPr>
              <p:sp>
                <p:nvSpPr>
                  <p:cNvPr id="16" name="Rectangle 15"/>
                  <p:cNvSpPr/>
                  <p:nvPr/>
                </p:nvSpPr>
                <p:spPr>
                  <a:xfrm>
                    <a:off x="1738648" y="2459865"/>
                    <a:ext cx="1622738" cy="1519707"/>
                  </a:xfrm>
                  <a:prstGeom prst="rect">
                    <a:avLst/>
                  </a:prstGeom>
                  <a:solidFill>
                    <a:schemeClr val="bg1"/>
                  </a:solidFill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17" name="Straight Connector 16"/>
                  <p:cNvCxnSpPr/>
                  <p:nvPr/>
                </p:nvCxnSpPr>
                <p:spPr>
                  <a:xfrm flipV="1">
                    <a:off x="1738648" y="2459865"/>
                    <a:ext cx="1622738" cy="1519707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" name="Group 17"/>
                <p:cNvGrpSpPr/>
                <p:nvPr/>
              </p:nvGrpSpPr>
              <p:grpSpPr>
                <a:xfrm rot="16200000">
                  <a:off x="6276256" y="2556853"/>
                  <a:ext cx="1630097" cy="1571673"/>
                  <a:chOff x="1738648" y="2459865"/>
                  <a:chExt cx="1622738" cy="1519707"/>
                </a:xfrm>
              </p:grpSpPr>
              <p:sp>
                <p:nvSpPr>
                  <p:cNvPr id="19" name="Rectangle 18"/>
                  <p:cNvSpPr/>
                  <p:nvPr/>
                </p:nvSpPr>
                <p:spPr>
                  <a:xfrm>
                    <a:off x="1738648" y="2459865"/>
                    <a:ext cx="1622738" cy="1519707"/>
                  </a:xfrm>
                  <a:prstGeom prst="rect">
                    <a:avLst/>
                  </a:prstGeom>
                  <a:solidFill>
                    <a:schemeClr val="bg1"/>
                  </a:solidFill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20" name="Straight Connector 19"/>
                  <p:cNvCxnSpPr/>
                  <p:nvPr/>
                </p:nvCxnSpPr>
                <p:spPr>
                  <a:xfrm flipV="1">
                    <a:off x="1738648" y="2459865"/>
                    <a:ext cx="1622738" cy="1519707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27" name="Oval 26"/>
              <p:cNvSpPr/>
              <p:nvPr/>
            </p:nvSpPr>
            <p:spPr>
              <a:xfrm>
                <a:off x="4606168" y="2478555"/>
                <a:ext cx="155250" cy="127297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6236264" y="2496286"/>
                <a:ext cx="155250" cy="127297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7840489" y="2475321"/>
                <a:ext cx="155250" cy="127297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3084621" y="4029236"/>
                <a:ext cx="155250" cy="127297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4597542" y="4040805"/>
                <a:ext cx="155250" cy="127297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6238419" y="4040805"/>
                <a:ext cx="155250" cy="127297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33" name="Picture 3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074518" y="2496285"/>
                <a:ext cx="165353" cy="138710"/>
              </a:xfrm>
              <a:prstGeom prst="rect">
                <a:avLst/>
              </a:prstGeom>
            </p:spPr>
          </p:pic>
          <p:sp>
            <p:nvSpPr>
              <p:cNvPr id="34" name="Oval 33"/>
              <p:cNvSpPr/>
              <p:nvPr/>
            </p:nvSpPr>
            <p:spPr>
              <a:xfrm>
                <a:off x="7864208" y="4037609"/>
                <a:ext cx="155250" cy="127297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3084620" y="5636693"/>
                <a:ext cx="155250" cy="127297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4599700" y="5620786"/>
                <a:ext cx="155250" cy="127297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6242730" y="5646049"/>
                <a:ext cx="155250" cy="127297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7859898" y="5612250"/>
                <a:ext cx="155250" cy="127297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4" name="TextBox 23"/>
            <p:cNvSpPr txBox="1"/>
            <p:nvPr/>
          </p:nvSpPr>
          <p:spPr>
            <a:xfrm>
              <a:off x="2743201" y="4087680"/>
              <a:ext cx="57053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E	               F	       G		         H</a:t>
              </a:r>
              <a:endParaRPr lang="en-US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44658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Fleury’s Algorithm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3355" y="2365035"/>
            <a:ext cx="3080444" cy="3826905"/>
          </a:xfrm>
          <a:ln>
            <a:solidFill>
              <a:schemeClr val="bg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If we get this far in our tracing and we are at B, we should not choose edge BC because we will burn a bridge!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400022" y="2331077"/>
            <a:ext cx="1571223" cy="1101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00022" y="4006345"/>
            <a:ext cx="1571223" cy="1101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 rot="5400000">
            <a:off x="4270063" y="3202131"/>
            <a:ext cx="1505395" cy="1030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5400000">
            <a:off x="-4649" y="2298542"/>
            <a:ext cx="1505395" cy="1030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5400000">
            <a:off x="6019443" y="4817640"/>
            <a:ext cx="1505395" cy="1030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971245" y="2331076"/>
            <a:ext cx="1674254" cy="1698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989150" y="3922263"/>
            <a:ext cx="126641" cy="13338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1772164" y="4122854"/>
            <a:ext cx="1486191" cy="1551871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3155967" y="5591417"/>
            <a:ext cx="1455441" cy="87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4593086" y="3937101"/>
            <a:ext cx="146457" cy="15967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0" name="Group 99"/>
          <p:cNvGrpSpPr/>
          <p:nvPr/>
        </p:nvGrpSpPr>
        <p:grpSpPr>
          <a:xfrm>
            <a:off x="1145973" y="1905373"/>
            <a:ext cx="5705340" cy="4063456"/>
            <a:chOff x="1145973" y="1905373"/>
            <a:chExt cx="5705340" cy="4063456"/>
          </a:xfrm>
        </p:grpSpPr>
        <p:grpSp>
          <p:nvGrpSpPr>
            <p:cNvPr id="94" name="Group 93"/>
            <p:cNvGrpSpPr/>
            <p:nvPr/>
          </p:nvGrpSpPr>
          <p:grpSpPr>
            <a:xfrm>
              <a:off x="1145973" y="1905373"/>
              <a:ext cx="5705340" cy="4063456"/>
              <a:chOff x="1154225" y="2029673"/>
              <a:chExt cx="5705340" cy="4063456"/>
            </a:xfrm>
          </p:grpSpPr>
          <p:grpSp>
            <p:nvGrpSpPr>
              <p:cNvPr id="34" name="Group 33"/>
              <p:cNvGrpSpPr/>
              <p:nvPr/>
            </p:nvGrpSpPr>
            <p:grpSpPr>
              <a:xfrm>
                <a:off x="1154225" y="2029673"/>
                <a:ext cx="5705340" cy="4063456"/>
                <a:chOff x="2743201" y="2099256"/>
                <a:chExt cx="5705340" cy="4063456"/>
              </a:xfrm>
            </p:grpSpPr>
            <p:sp>
              <p:nvSpPr>
                <p:cNvPr id="35" name="TextBox 34"/>
                <p:cNvSpPr txBox="1"/>
                <p:nvPr/>
              </p:nvSpPr>
              <p:spPr>
                <a:xfrm>
                  <a:off x="2846698" y="2099256"/>
                  <a:ext cx="5511282" cy="47745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b="1" dirty="0" smtClean="0"/>
                    <a:t>A	           B	        C		      D</a:t>
                  </a:r>
                  <a:endParaRPr lang="en-US" sz="2400" b="1" dirty="0"/>
                </a:p>
              </p:txBody>
            </p:sp>
            <p:sp>
              <p:nvSpPr>
                <p:cNvPr id="36" name="TextBox 35"/>
                <p:cNvSpPr txBox="1"/>
                <p:nvPr/>
              </p:nvSpPr>
              <p:spPr>
                <a:xfrm>
                  <a:off x="2846698" y="5685261"/>
                  <a:ext cx="5511282" cy="47745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b="1" dirty="0"/>
                    <a:t>I</a:t>
                  </a:r>
                  <a:r>
                    <a:rPr lang="en-US" sz="2400" b="1" dirty="0" smtClean="0"/>
                    <a:t>	           J	        	        K		      L</a:t>
                  </a:r>
                  <a:endParaRPr lang="en-US" sz="2400" b="1" dirty="0"/>
                </a:p>
              </p:txBody>
            </p:sp>
            <p:grpSp>
              <p:nvGrpSpPr>
                <p:cNvPr id="37" name="Group 36"/>
                <p:cNvGrpSpPr/>
                <p:nvPr/>
              </p:nvGrpSpPr>
              <p:grpSpPr>
                <a:xfrm>
                  <a:off x="3033249" y="2438667"/>
                  <a:ext cx="4944940" cy="3298025"/>
                  <a:chOff x="3074518" y="2475321"/>
                  <a:chExt cx="4944940" cy="3298025"/>
                </a:xfrm>
              </p:grpSpPr>
              <p:grpSp>
                <p:nvGrpSpPr>
                  <p:cNvPr id="39" name="Group 38"/>
                  <p:cNvGrpSpPr/>
                  <p:nvPr/>
                </p:nvGrpSpPr>
                <p:grpSpPr>
                  <a:xfrm>
                    <a:off x="3140512" y="2522765"/>
                    <a:ext cx="4747206" cy="3177576"/>
                    <a:chOff x="3140512" y="2522765"/>
                    <a:chExt cx="4747206" cy="3177576"/>
                  </a:xfrm>
                </p:grpSpPr>
                <p:sp>
                  <p:nvSpPr>
                    <p:cNvPr id="52" name="Rectangle 51"/>
                    <p:cNvSpPr/>
                    <p:nvPr/>
                  </p:nvSpPr>
                  <p:spPr>
                    <a:xfrm>
                      <a:off x="4683793" y="4113591"/>
                      <a:ext cx="1630097" cy="157167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3" name="Rectangle 52"/>
                    <p:cNvSpPr/>
                    <p:nvPr/>
                  </p:nvSpPr>
                  <p:spPr>
                    <a:xfrm>
                      <a:off x="4683793" y="2546358"/>
                      <a:ext cx="1630097" cy="157167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grpSp>
                  <p:nvGrpSpPr>
                    <p:cNvPr id="54" name="Group 53"/>
                    <p:cNvGrpSpPr/>
                    <p:nvPr/>
                  </p:nvGrpSpPr>
                  <p:grpSpPr>
                    <a:xfrm>
                      <a:off x="3148567" y="2522765"/>
                      <a:ext cx="1571673" cy="1648003"/>
                      <a:chOff x="1738648" y="2459865"/>
                      <a:chExt cx="1622738" cy="1519707"/>
                    </a:xfrm>
                  </p:grpSpPr>
                  <p:sp>
                    <p:nvSpPr>
                      <p:cNvPr id="64" name="Rectangle 63"/>
                      <p:cNvSpPr/>
                      <p:nvPr/>
                    </p:nvSpPr>
                    <p:spPr>
                      <a:xfrm>
                        <a:off x="1738648" y="2459865"/>
                        <a:ext cx="1622738" cy="151970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65" name="Straight Connector 64"/>
                      <p:cNvCxnSpPr/>
                      <p:nvPr/>
                    </p:nvCxnSpPr>
                    <p:spPr>
                      <a:xfrm flipV="1">
                        <a:off x="1738648" y="2459865"/>
                        <a:ext cx="1622738" cy="1519707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55" name="Group 54"/>
                    <p:cNvGrpSpPr/>
                    <p:nvPr/>
                  </p:nvGrpSpPr>
                  <p:grpSpPr>
                    <a:xfrm rot="16200000">
                      <a:off x="3169517" y="4125814"/>
                      <a:ext cx="1513663" cy="1571673"/>
                      <a:chOff x="1738648" y="2459865"/>
                      <a:chExt cx="1622738" cy="1519707"/>
                    </a:xfrm>
                  </p:grpSpPr>
                  <p:sp>
                    <p:nvSpPr>
                      <p:cNvPr id="62" name="Rectangle 61"/>
                      <p:cNvSpPr/>
                      <p:nvPr/>
                    </p:nvSpPr>
                    <p:spPr>
                      <a:xfrm>
                        <a:off x="1738648" y="2459865"/>
                        <a:ext cx="1622738" cy="151970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63" name="Straight Connector 62"/>
                      <p:cNvCxnSpPr/>
                      <p:nvPr/>
                    </p:nvCxnSpPr>
                    <p:spPr>
                      <a:xfrm flipV="1">
                        <a:off x="1738648" y="2459865"/>
                        <a:ext cx="1622738" cy="1519707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56" name="Group 55"/>
                    <p:cNvGrpSpPr/>
                    <p:nvPr/>
                  </p:nvGrpSpPr>
                  <p:grpSpPr>
                    <a:xfrm rot="10800000">
                      <a:off x="6316044" y="4070244"/>
                      <a:ext cx="1571674" cy="1630097"/>
                      <a:chOff x="1738648" y="2459865"/>
                      <a:chExt cx="1622738" cy="1519707"/>
                    </a:xfrm>
                  </p:grpSpPr>
                  <p:sp>
                    <p:nvSpPr>
                      <p:cNvPr id="60" name="Rectangle 59"/>
                      <p:cNvSpPr/>
                      <p:nvPr/>
                    </p:nvSpPr>
                    <p:spPr>
                      <a:xfrm>
                        <a:off x="1738648" y="2459865"/>
                        <a:ext cx="1622738" cy="151970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61" name="Straight Connector 60"/>
                      <p:cNvCxnSpPr/>
                      <p:nvPr/>
                    </p:nvCxnSpPr>
                    <p:spPr>
                      <a:xfrm flipV="1">
                        <a:off x="1738648" y="2459865"/>
                        <a:ext cx="1622738" cy="1519707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57" name="Group 56"/>
                    <p:cNvGrpSpPr/>
                    <p:nvPr/>
                  </p:nvGrpSpPr>
                  <p:grpSpPr>
                    <a:xfrm rot="16200000">
                      <a:off x="6276256" y="2556853"/>
                      <a:ext cx="1630097" cy="1571673"/>
                      <a:chOff x="1738648" y="2459865"/>
                      <a:chExt cx="1622738" cy="1519707"/>
                    </a:xfrm>
                  </p:grpSpPr>
                  <p:sp>
                    <p:nvSpPr>
                      <p:cNvPr id="58" name="Rectangle 57"/>
                      <p:cNvSpPr/>
                      <p:nvPr/>
                    </p:nvSpPr>
                    <p:spPr>
                      <a:xfrm>
                        <a:off x="1738648" y="2459865"/>
                        <a:ext cx="1622738" cy="151970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59" name="Straight Connector 58"/>
                      <p:cNvCxnSpPr/>
                      <p:nvPr/>
                    </p:nvCxnSpPr>
                    <p:spPr>
                      <a:xfrm flipV="1">
                        <a:off x="1738648" y="2459865"/>
                        <a:ext cx="1622738" cy="1519707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sp>
                <p:nvSpPr>
                  <p:cNvPr id="40" name="Oval 39"/>
                  <p:cNvSpPr/>
                  <p:nvPr/>
                </p:nvSpPr>
                <p:spPr>
                  <a:xfrm>
                    <a:off x="4606168" y="2478555"/>
                    <a:ext cx="155250" cy="12729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" name="Oval 40"/>
                  <p:cNvSpPr/>
                  <p:nvPr/>
                </p:nvSpPr>
                <p:spPr>
                  <a:xfrm>
                    <a:off x="6236264" y="2496286"/>
                    <a:ext cx="155250" cy="12729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2" name="Oval 41"/>
                  <p:cNvSpPr/>
                  <p:nvPr/>
                </p:nvSpPr>
                <p:spPr>
                  <a:xfrm>
                    <a:off x="7840489" y="2475321"/>
                    <a:ext cx="155250" cy="12729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3" name="Oval 42"/>
                  <p:cNvSpPr/>
                  <p:nvPr/>
                </p:nvSpPr>
                <p:spPr>
                  <a:xfrm>
                    <a:off x="3084621" y="4029236"/>
                    <a:ext cx="155250" cy="12729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4" name="Oval 43"/>
                  <p:cNvSpPr/>
                  <p:nvPr/>
                </p:nvSpPr>
                <p:spPr>
                  <a:xfrm>
                    <a:off x="4597542" y="4040805"/>
                    <a:ext cx="155250" cy="12729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" name="Oval 44"/>
                  <p:cNvSpPr/>
                  <p:nvPr/>
                </p:nvSpPr>
                <p:spPr>
                  <a:xfrm>
                    <a:off x="6238419" y="4040805"/>
                    <a:ext cx="155250" cy="12729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pic>
                <p:nvPicPr>
                  <p:cNvPr id="46" name="Picture 45"/>
                  <p:cNvPicPr>
                    <a:picLocks noChangeAspect="1"/>
                  </p:cNvPicPr>
                  <p:nvPr/>
                </p:nvPicPr>
                <p:blipFill>
                  <a:blip r:embed="rId2"/>
                  <a:stretch>
                    <a:fillRect/>
                  </a:stretch>
                </p:blipFill>
                <p:spPr>
                  <a:xfrm>
                    <a:off x="3074518" y="2496285"/>
                    <a:ext cx="165353" cy="138710"/>
                  </a:xfrm>
                  <a:prstGeom prst="rect">
                    <a:avLst/>
                  </a:prstGeom>
                </p:spPr>
              </p:pic>
              <p:sp>
                <p:nvSpPr>
                  <p:cNvPr id="47" name="Oval 46"/>
                  <p:cNvSpPr/>
                  <p:nvPr/>
                </p:nvSpPr>
                <p:spPr>
                  <a:xfrm>
                    <a:off x="7864208" y="4037609"/>
                    <a:ext cx="155250" cy="12729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8" name="Oval 47"/>
                  <p:cNvSpPr/>
                  <p:nvPr/>
                </p:nvSpPr>
                <p:spPr>
                  <a:xfrm>
                    <a:off x="3084620" y="5636693"/>
                    <a:ext cx="155250" cy="12729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" name="Oval 48"/>
                  <p:cNvSpPr/>
                  <p:nvPr/>
                </p:nvSpPr>
                <p:spPr>
                  <a:xfrm>
                    <a:off x="4599700" y="5620786"/>
                    <a:ext cx="155250" cy="12729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0" name="Oval 49"/>
                  <p:cNvSpPr/>
                  <p:nvPr/>
                </p:nvSpPr>
                <p:spPr>
                  <a:xfrm>
                    <a:off x="6242730" y="5646049"/>
                    <a:ext cx="155250" cy="12729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" name="Oval 50"/>
                  <p:cNvSpPr/>
                  <p:nvPr/>
                </p:nvSpPr>
                <p:spPr>
                  <a:xfrm>
                    <a:off x="7859898" y="5612250"/>
                    <a:ext cx="155250" cy="12729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38" name="TextBox 37"/>
                <p:cNvSpPr txBox="1"/>
                <p:nvPr/>
              </p:nvSpPr>
              <p:spPr>
                <a:xfrm>
                  <a:off x="2743201" y="4087680"/>
                  <a:ext cx="57053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b="1" dirty="0" smtClean="0"/>
                    <a:t>E	               F	       G		         H</a:t>
                  </a:r>
                  <a:endParaRPr lang="en-US" sz="2400" b="1" dirty="0"/>
                </a:p>
              </p:txBody>
            </p:sp>
          </p:grpSp>
          <p:cxnSp>
            <p:nvCxnSpPr>
              <p:cNvPr id="72" name="Straight Connector 71"/>
              <p:cNvCxnSpPr/>
              <p:nvPr/>
            </p:nvCxnSpPr>
            <p:spPr>
              <a:xfrm>
                <a:off x="3130096" y="4029380"/>
                <a:ext cx="1471322" cy="16109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1644389" y="4035209"/>
                <a:ext cx="1331534" cy="13373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flipV="1">
                <a:off x="4690110" y="4094735"/>
                <a:ext cx="15079" cy="1434791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 flipV="1">
                <a:off x="3080041" y="4102994"/>
                <a:ext cx="15079" cy="1434791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flipV="1">
                <a:off x="3078142" y="2509382"/>
                <a:ext cx="15079" cy="1434791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1" name="Rectangle 90"/>
              <p:cNvSpPr/>
              <p:nvPr/>
            </p:nvSpPr>
            <p:spPr>
              <a:xfrm>
                <a:off x="2768958" y="3734873"/>
                <a:ext cx="759853" cy="7448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3809508" y="3316512"/>
                <a:ext cx="759853" cy="7448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96" name="Straight Connector 95"/>
            <p:cNvCxnSpPr/>
            <p:nvPr/>
          </p:nvCxnSpPr>
          <p:spPr>
            <a:xfrm>
              <a:off x="3170961" y="5445361"/>
              <a:ext cx="1428961" cy="15669"/>
            </a:xfrm>
            <a:prstGeom prst="line">
              <a:avLst/>
            </a:prstGeom>
            <a:ln w="76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6204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646</Words>
  <Application>Microsoft Office PowerPoint</Application>
  <PresentationFormat>Widescreen</PresentationFormat>
  <Paragraphs>78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MS PGothic</vt:lpstr>
      <vt:lpstr>Arial</vt:lpstr>
      <vt:lpstr>Arial Unicode MS</vt:lpstr>
      <vt:lpstr>Calibri</vt:lpstr>
      <vt:lpstr>Calibri Light</vt:lpstr>
      <vt:lpstr>Century Gothic</vt:lpstr>
      <vt:lpstr>Garamond</vt:lpstr>
      <vt:lpstr>source sans pro</vt:lpstr>
      <vt:lpstr>Times New Roman</vt:lpstr>
      <vt:lpstr>Office Theme</vt:lpstr>
      <vt:lpstr>Graph Theory and Management Science: Fleury’s Algorithm and Eulerizing</vt:lpstr>
      <vt:lpstr>Euler Path, Euler Circuit or non-Traversable?</vt:lpstr>
      <vt:lpstr>Euler Path, Euler Circuit or non-Traversable?</vt:lpstr>
      <vt:lpstr>How do we find an Euler Path/Circuit, once we know it must exist?  </vt:lpstr>
      <vt:lpstr>PowerPoint Presentation</vt:lpstr>
      <vt:lpstr>Fleury’s Algorithm, formalized</vt:lpstr>
      <vt:lpstr>Use Fleury’s algorithm to find an Euler Circuit, starting at vertex A. </vt:lpstr>
      <vt:lpstr>Fleury’s algorithm:  Euler path or circuit? Where to start? </vt:lpstr>
      <vt:lpstr>Fleury’s Algorithm</vt:lpstr>
      <vt:lpstr>Eulerizing… </vt:lpstr>
      <vt:lpstr>A snowplow must plow all of the streets in the grid.  What are we looking for?  Euler path, Euler circuit, non-traversable?  Why?  </vt:lpstr>
      <vt:lpstr>Eulerizing a graphs- adding duplicate edges to make odd vertices even.  This helps design an optimal, exhaustive route for a graph.  </vt:lpstr>
      <vt:lpstr>Two other Eulerizations…Which is better? </vt:lpstr>
      <vt:lpstr>How about a 3 X 3 grid?  </vt:lpstr>
      <vt:lpstr>Is it possible to cross every bridge in Konigsberg exactly twice and end where you started?  </vt:lpstr>
      <vt:lpstr> Complete Graphs,  Kn</vt:lpstr>
      <vt:lpstr>Sources: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Peggy</dc:creator>
  <cp:lastModifiedBy>Beauregard, Margaret</cp:lastModifiedBy>
  <cp:revision>33</cp:revision>
  <dcterms:created xsi:type="dcterms:W3CDTF">2018-07-25T13:57:58Z</dcterms:created>
  <dcterms:modified xsi:type="dcterms:W3CDTF">2018-10-09T03:08:59Z</dcterms:modified>
</cp:coreProperties>
</file>