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6" r:id="rId5"/>
    <p:sldId id="267" r:id="rId6"/>
    <p:sldId id="259" r:id="rId7"/>
    <p:sldId id="261" r:id="rId8"/>
    <p:sldId id="260" r:id="rId9"/>
    <p:sldId id="263" r:id="rId10"/>
    <p:sldId id="262" r:id="rId11"/>
    <p:sldId id="264" r:id="rId12"/>
    <p:sldId id="265" r:id="rId13"/>
    <p:sldId id="268" r:id="rId14"/>
    <p:sldId id="270"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76" autoAdjust="0"/>
    <p:restoredTop sz="94660"/>
  </p:normalViewPr>
  <p:slideViewPr>
    <p:cSldViewPr snapToGrid="0">
      <p:cViewPr varScale="1">
        <p:scale>
          <a:sx n="46" d="100"/>
          <a:sy n="46" d="100"/>
        </p:scale>
        <p:origin x="66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1F1B41-298F-4E96-BF80-E3D916E00C83}" type="datetimeFigureOut">
              <a:rPr lang="en-US" smtClean="0"/>
              <a:t>10/8/2018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7D9851-C56C-4F14-B3D0-40EB1B430AEC}" type="slidenum">
              <a:rPr lang="en-US" smtClean="0"/>
              <a:t>‹#›</a:t>
            </a:fld>
            <a:endParaRPr lang="en-US"/>
          </a:p>
        </p:txBody>
      </p:sp>
    </p:spTree>
    <p:extLst>
      <p:ext uri="{BB962C8B-B14F-4D97-AF65-F5344CB8AC3E}">
        <p14:creationId xmlns:p14="http://schemas.microsoft.com/office/powerpoint/2010/main" val="223570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960624F-2973-4B0F-A382-80C6FAE457EE}" type="slidenum">
              <a:rPr lang="en-US" altLang="en-US" sz="1200" smtClean="0"/>
              <a:pPr/>
              <a:t>14</a:t>
            </a:fld>
            <a:endParaRPr lang="en-US" altLang="en-US" sz="120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7, 10, 14, 17, 20</a:t>
            </a:r>
          </a:p>
        </p:txBody>
      </p:sp>
    </p:spTree>
    <p:extLst>
      <p:ext uri="{BB962C8B-B14F-4D97-AF65-F5344CB8AC3E}">
        <p14:creationId xmlns:p14="http://schemas.microsoft.com/office/powerpoint/2010/main" val="4172196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B4AADB-85A8-45C4-9BF5-6AF53899DE53}"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271336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4AADB-85A8-45C4-9BF5-6AF53899DE53}"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206653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4AADB-85A8-45C4-9BF5-6AF53899DE53}"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248389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4AADB-85A8-45C4-9BF5-6AF53899DE53}"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2974723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B4AADB-85A8-45C4-9BF5-6AF53899DE53}" type="datetimeFigureOut">
              <a:rPr lang="en-US" smtClean="0"/>
              <a:t>10/8/2018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897515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B4AADB-85A8-45C4-9BF5-6AF53899DE53}"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141656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B4AADB-85A8-45C4-9BF5-6AF53899DE53}" type="datetimeFigureOut">
              <a:rPr lang="en-US" smtClean="0"/>
              <a:t>10/8/2018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3653754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B4AADB-85A8-45C4-9BF5-6AF53899DE53}" type="datetimeFigureOut">
              <a:rPr lang="en-US" smtClean="0"/>
              <a:t>10/8/2018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421916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4AADB-85A8-45C4-9BF5-6AF53899DE53}" type="datetimeFigureOut">
              <a:rPr lang="en-US" smtClean="0"/>
              <a:t>10/8/2018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638137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B4AADB-85A8-45C4-9BF5-6AF53899DE53}"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3737763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B4AADB-85A8-45C4-9BF5-6AF53899DE53}" type="datetimeFigureOut">
              <a:rPr lang="en-US" smtClean="0"/>
              <a:t>10/8/2018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17BBF-C879-492C-A6D3-4A04D8868ECF}" type="slidenum">
              <a:rPr lang="en-US" smtClean="0"/>
              <a:t>‹#›</a:t>
            </a:fld>
            <a:endParaRPr lang="en-US"/>
          </a:p>
        </p:txBody>
      </p:sp>
    </p:spTree>
    <p:extLst>
      <p:ext uri="{BB962C8B-B14F-4D97-AF65-F5344CB8AC3E}">
        <p14:creationId xmlns:p14="http://schemas.microsoft.com/office/powerpoint/2010/main" val="409456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4AADB-85A8-45C4-9BF5-6AF53899DE53}" type="datetimeFigureOut">
              <a:rPr lang="en-US" smtClean="0"/>
              <a:t>10/8/2018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17BBF-C879-492C-A6D3-4A04D8868ECF}" type="slidenum">
              <a:rPr lang="en-US" smtClean="0"/>
              <a:t>‹#›</a:t>
            </a:fld>
            <a:endParaRPr lang="en-US"/>
          </a:p>
        </p:txBody>
      </p:sp>
    </p:spTree>
    <p:extLst>
      <p:ext uri="{BB962C8B-B14F-4D97-AF65-F5344CB8AC3E}">
        <p14:creationId xmlns:p14="http://schemas.microsoft.com/office/powerpoint/2010/main" val="683413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sa/4.0/"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3" Type="http://schemas.openxmlformats.org/officeDocument/2006/relationships/hyperlink" Target="http://www.opentextbookstore.com/mathinsociety/" TargetMode="External"/><Relationship Id="rId2" Type="http://schemas.openxmlformats.org/officeDocument/2006/relationships/hyperlink" Target="http://www.coconino.edu/resources/files/pdfs/academics/arts-and-sciences/MAT142/Chapter_6_GraphTheory.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86786"/>
            <a:ext cx="9144000" cy="1150574"/>
          </a:xfrm>
        </p:spPr>
        <p:txBody>
          <a:bodyPr>
            <a:noAutofit/>
          </a:bodyPr>
          <a:lstStyle/>
          <a:p>
            <a:r>
              <a:rPr lang="en-US" sz="4000" dirty="0" smtClean="0"/>
              <a:t>Graph Theory and Management Science: Networks </a:t>
            </a:r>
            <a:r>
              <a:rPr lang="en-US" sz="4000" dirty="0" smtClean="0"/>
              <a:t>and Spanning Trees</a:t>
            </a:r>
            <a:endParaRPr lang="en-US" sz="4000" dirty="0"/>
          </a:p>
        </p:txBody>
      </p:sp>
      <p:grpSp>
        <p:nvGrpSpPr>
          <p:cNvPr id="4" name="Group 3"/>
          <p:cNvGrpSpPr/>
          <p:nvPr/>
        </p:nvGrpSpPr>
        <p:grpSpPr>
          <a:xfrm>
            <a:off x="515983" y="5453743"/>
            <a:ext cx="11369040" cy="1112638"/>
            <a:chOff x="391886" y="5556854"/>
            <a:chExt cx="11369040" cy="1112638"/>
          </a:xfrm>
        </p:grpSpPr>
        <p:sp>
          <p:nvSpPr>
            <p:cNvPr id="5" name="Rectangle 4"/>
            <p:cNvSpPr>
              <a:spLocks noChangeArrowheads="1"/>
            </p:cNvSpPr>
            <p:nvPr/>
          </p:nvSpPr>
          <p:spPr bwMode="auto">
            <a:xfrm>
              <a:off x="391886" y="5930828"/>
              <a:ext cx="11369040" cy="7386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49CCF"/>
                  </a:solidFill>
                  <a:effectLst/>
                  <a:latin typeface="source sans pro"/>
                </a:rPr>
                <a:t>                    </a:t>
              </a:r>
              <a:r>
                <a:rPr kumimoji="0" lang="en-US" altLang="en-US" sz="1100" b="0" i="0" u="none" strike="noStrike" cap="none" normalizeH="0" baseline="0" dirty="0" smtClean="0">
                  <a:ln>
                    <a:noFill/>
                  </a:ln>
                  <a:solidFill>
                    <a:schemeClr val="tx1"/>
                  </a:solidFill>
                  <a:effectLst/>
                </a:rPr>
                <a:t/>
              </a:r>
              <a:br>
                <a:rPr kumimoji="0" lang="en-US" altLang="en-US" sz="1100" b="0" i="0" u="none" strike="noStrike" cap="none" normalizeH="0" baseline="0" dirty="0" smtClean="0">
                  <a:ln>
                    <a:noFill/>
                  </a:ln>
                  <a:solidFill>
                    <a:schemeClr val="tx1"/>
                  </a:solidFill>
                  <a:effectLst/>
                </a:rPr>
              </a:br>
              <a:r>
                <a:rPr lang="en-US" altLang="en-US" sz="1400" i="1" dirty="0" smtClean="0">
                  <a:solidFill>
                    <a:srgbClr val="464646"/>
                  </a:solidFill>
                  <a:latin typeface="source sans pro"/>
                </a:rPr>
                <a:t>Graph Theory and Management Science: N</a:t>
              </a:r>
              <a:r>
                <a:rPr lang="en-US" altLang="en-US" sz="1400" i="1" dirty="0" smtClean="0">
                  <a:solidFill>
                    <a:srgbClr val="464646"/>
                  </a:solidFill>
                  <a:latin typeface="source sans pro"/>
                </a:rPr>
                <a:t>etworks </a:t>
              </a:r>
              <a:r>
                <a:rPr lang="en-US" altLang="en-US" sz="1400" i="1" dirty="0" smtClean="0">
                  <a:solidFill>
                    <a:srgbClr val="464646"/>
                  </a:solidFill>
                  <a:latin typeface="source sans pro"/>
                </a:rPr>
                <a:t>and Spanning Trees</a:t>
              </a:r>
              <a:r>
                <a:rPr lang="en-US" altLang="en-US" sz="1400" dirty="0" smtClean="0">
                  <a:solidFill>
                    <a:srgbClr val="464646"/>
                  </a:solidFill>
                  <a:latin typeface="source sans pro"/>
                </a:rPr>
                <a:t>, </a:t>
              </a:r>
              <a:r>
                <a:rPr kumimoji="0" lang="en-US" altLang="en-US" sz="1400" b="0" i="0" u="none" strike="noStrike" cap="none" normalizeH="0" baseline="0" dirty="0" smtClean="0">
                  <a:ln>
                    <a:noFill/>
                  </a:ln>
                  <a:solidFill>
                    <a:srgbClr val="464646"/>
                  </a:solidFill>
                  <a:effectLst/>
                  <a:latin typeface="source sans pro"/>
                </a:rPr>
                <a:t>by</a:t>
              </a:r>
              <a:r>
                <a:rPr kumimoji="0" lang="en-US" altLang="en-US" sz="1400" b="0" i="0" u="none" strike="noStrike" cap="none" normalizeH="0" dirty="0" smtClean="0">
                  <a:ln>
                    <a:noFill/>
                  </a:ln>
                  <a:solidFill>
                    <a:srgbClr val="464646"/>
                  </a:solidFill>
                  <a:effectLst/>
                  <a:latin typeface="source sans pro"/>
                </a:rPr>
                <a:t> Peggy Mitchell Beauregard,</a:t>
              </a:r>
              <a:r>
                <a:rPr kumimoji="0" lang="en-US" altLang="en-US" sz="1400" b="0" i="0" u="none" strike="noStrike" cap="none" normalizeH="0" baseline="0" dirty="0" smtClean="0">
                  <a:ln>
                    <a:noFill/>
                  </a:ln>
                  <a:solidFill>
                    <a:srgbClr val="464646"/>
                  </a:solidFill>
                  <a:effectLst/>
                  <a:latin typeface="source sans pro"/>
                </a:rPr>
                <a:t> is licensed under 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464646"/>
                  </a:solidFill>
                  <a:effectLst/>
                  <a:latin typeface="source sans pro"/>
                </a:rPr>
                <a:t> </a:t>
              </a:r>
              <a:r>
                <a:rPr kumimoji="0" lang="en-US" altLang="en-US" sz="1400" b="0" i="0" u="none" strike="noStrike" cap="none" normalizeH="0" baseline="0" dirty="0" smtClean="0">
                  <a:ln>
                    <a:noFill/>
                  </a:ln>
                  <a:solidFill>
                    <a:srgbClr val="049CCF"/>
                  </a:solidFill>
                  <a:effectLst/>
                  <a:latin typeface="source sans pro"/>
                  <a:hlinkClick r:id="rId2"/>
                </a:rPr>
                <a:t>Creative Commons Attribution-</a:t>
              </a:r>
              <a:r>
                <a:rPr kumimoji="0" lang="en-US" altLang="en-US" sz="1400" b="0" i="0" u="none" strike="noStrike" cap="none" normalizeH="0" baseline="0" dirty="0" err="1" smtClean="0">
                  <a:ln>
                    <a:noFill/>
                  </a:ln>
                  <a:solidFill>
                    <a:srgbClr val="049CCF"/>
                  </a:solidFill>
                  <a:effectLst/>
                  <a:latin typeface="source sans pro"/>
                  <a:hlinkClick r:id="rId2"/>
                </a:rPr>
                <a:t>ShareAlike</a:t>
              </a:r>
              <a:r>
                <a:rPr kumimoji="0" lang="en-US" altLang="en-US" sz="1400" b="0" i="0" u="none" strike="noStrike" cap="none" normalizeH="0" baseline="0" dirty="0" smtClean="0">
                  <a:ln>
                    <a:noFill/>
                  </a:ln>
                  <a:solidFill>
                    <a:srgbClr val="049CCF"/>
                  </a:solidFill>
                  <a:effectLst/>
                  <a:latin typeface="source sans pro"/>
                  <a:hlinkClick r:id="rId2"/>
                </a:rPr>
                <a:t> 4.0 International License</a:t>
              </a:r>
              <a:r>
                <a:rPr kumimoji="0" lang="en-US" altLang="en-US" sz="1400" b="0" i="0" u="none" strike="noStrike" cap="none" normalizeH="0" baseline="0" dirty="0" smtClean="0">
                  <a:ln>
                    <a:noFill/>
                  </a:ln>
                  <a:solidFill>
                    <a:srgbClr val="464646"/>
                  </a:solidFill>
                  <a:effectLst/>
                  <a:latin typeface="source sans pro"/>
                </a:rPr>
                <a:t>.</a:t>
              </a:r>
              <a:r>
                <a:rPr kumimoji="0" lang="en-US" altLang="en-US" sz="1100" b="0" i="0" u="none" strike="noStrike" cap="none" normalizeH="0" baseline="0" dirty="0" smtClean="0">
                  <a:ln>
                    <a:noFill/>
                  </a:ln>
                  <a:solidFill>
                    <a:schemeClr val="tx1"/>
                  </a:solidFill>
                  <a:effectLst/>
                </a:rPr>
                <a:t> </a:t>
              </a:r>
              <a:endParaRPr kumimoji="0" lang="en-US" altLang="en-US" sz="1400" b="0" i="0" u="none" strike="noStrike" cap="none" normalizeH="0" baseline="0" dirty="0" smtClean="0">
                <a:ln>
                  <a:noFill/>
                </a:ln>
                <a:solidFill>
                  <a:srgbClr val="049CCF"/>
                </a:solidFill>
                <a:effectLst/>
                <a:latin typeface="source sans pro"/>
              </a:endParaRPr>
            </a:p>
          </p:txBody>
        </p:sp>
        <p:pic>
          <p:nvPicPr>
            <p:cNvPr id="6" name="Picture 5"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3610" y="5556854"/>
              <a:ext cx="1157571" cy="407782"/>
            </a:xfrm>
            <a:prstGeom prst="rect">
              <a:avLst/>
            </a:prstGeom>
            <a:noFill/>
            <a:extLst>
              <a:ext uri="{909E8E84-426E-40DD-AFC4-6F175D3DCCD1}">
                <a14:hiddenFill xmlns:a14="http://schemas.microsoft.com/office/drawing/2010/main">
                  <a:solidFill>
                    <a:srgbClr val="FFFFFF"/>
                  </a:solidFill>
                </a14:hiddenFill>
              </a:ext>
            </a:extLst>
          </p:spPr>
        </p:pic>
      </p:grpSp>
      <p:pic>
        <p:nvPicPr>
          <p:cNvPr id="7" name="Picture 6"/>
          <p:cNvPicPr>
            <a:picLocks noChangeAspect="1"/>
          </p:cNvPicPr>
          <p:nvPr/>
        </p:nvPicPr>
        <p:blipFill>
          <a:blip r:embed="rId4"/>
          <a:stretch>
            <a:fillRect/>
          </a:stretch>
        </p:blipFill>
        <p:spPr>
          <a:xfrm>
            <a:off x="3141857" y="2111334"/>
            <a:ext cx="5505756" cy="2439259"/>
          </a:xfrm>
          <a:prstGeom prst="rect">
            <a:avLst/>
          </a:prstGeom>
        </p:spPr>
      </p:pic>
    </p:spTree>
    <p:extLst>
      <p:ext uri="{BB962C8B-B14F-4D97-AF65-F5344CB8AC3E}">
        <p14:creationId xmlns:p14="http://schemas.microsoft.com/office/powerpoint/2010/main" val="1248870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0622" y="743800"/>
            <a:ext cx="10515600" cy="4351338"/>
          </a:xfrm>
        </p:spPr>
        <p:txBody>
          <a:bodyPr>
            <a:normAutofit/>
          </a:bodyPr>
          <a:lstStyle/>
          <a:p>
            <a:pPr marL="0" indent="0">
              <a:buNone/>
            </a:pPr>
            <a:r>
              <a:rPr lang="en-US" sz="3200" dirty="0" smtClean="0"/>
              <a:t>The beauty of </a:t>
            </a:r>
            <a:r>
              <a:rPr lang="en-US" sz="3200" b="1" dirty="0" err="1" smtClean="0">
                <a:solidFill>
                  <a:srgbClr val="FF0000"/>
                </a:solidFill>
              </a:rPr>
              <a:t>Kruskal’s</a:t>
            </a:r>
            <a:r>
              <a:rPr lang="en-US" sz="3200" b="1" dirty="0" smtClean="0">
                <a:solidFill>
                  <a:srgbClr val="FF0000"/>
                </a:solidFill>
              </a:rPr>
              <a:t> Algorithm </a:t>
            </a:r>
            <a:r>
              <a:rPr lang="en-US" sz="3200" dirty="0" smtClean="0"/>
              <a:t>for MSTs is that it is both </a:t>
            </a:r>
            <a:r>
              <a:rPr lang="en-US" sz="3200" u="sng" dirty="0" smtClean="0"/>
              <a:t>optimal and efficient</a:t>
            </a:r>
            <a:r>
              <a:rPr lang="en-US" sz="3200" dirty="0" smtClean="0"/>
              <a:t>.  We are guaranteed to always produce the optimal spanning tree. </a:t>
            </a:r>
          </a:p>
          <a:p>
            <a:pPr marL="0" indent="0">
              <a:buNone/>
            </a:pPr>
            <a:endParaRPr lang="en-US" sz="3200" dirty="0"/>
          </a:p>
          <a:p>
            <a:pPr marL="0" indent="0">
              <a:buNone/>
            </a:pPr>
            <a:r>
              <a:rPr lang="en-US" sz="3200" dirty="0" smtClean="0"/>
              <a:t>You can imagine that for a </a:t>
            </a:r>
            <a:r>
              <a:rPr lang="en-US" sz="3200" b="1" dirty="0" err="1" smtClean="0">
                <a:solidFill>
                  <a:srgbClr val="FF0000"/>
                </a:solidFill>
              </a:rPr>
              <a:t>MaxST</a:t>
            </a:r>
            <a:r>
              <a:rPr lang="en-US" sz="3200" b="1" dirty="0" smtClean="0">
                <a:solidFill>
                  <a:srgbClr val="FF0000"/>
                </a:solidFill>
              </a:rPr>
              <a:t>, </a:t>
            </a:r>
            <a:r>
              <a:rPr lang="en-US" sz="3200" dirty="0" smtClean="0"/>
              <a:t>we follow the same process but always choose the largest edge available. </a:t>
            </a:r>
            <a:endParaRPr lang="en-US" sz="3200" dirty="0"/>
          </a:p>
        </p:txBody>
      </p:sp>
    </p:spTree>
    <p:extLst>
      <p:ext uri="{BB962C8B-B14F-4D97-AF65-F5344CB8AC3E}">
        <p14:creationId xmlns:p14="http://schemas.microsoft.com/office/powerpoint/2010/main" val="4223754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269" y="0"/>
            <a:ext cx="10515600" cy="1325563"/>
          </a:xfrm>
        </p:spPr>
        <p:txBody>
          <a:bodyPr>
            <a:normAutofit/>
          </a:bodyPr>
          <a:lstStyle/>
          <a:p>
            <a:r>
              <a:rPr lang="en-US" sz="2800" dirty="0" smtClean="0">
                <a:solidFill>
                  <a:srgbClr val="FF0000"/>
                </a:solidFill>
              </a:rPr>
              <a:t>Try this one: </a:t>
            </a:r>
            <a:r>
              <a:rPr lang="en-US" sz="2800" dirty="0" smtClean="0"/>
              <a:t>A power company wants to find the cheapest way to connect ten Oregon cities to the power grid. What are we looking for? </a:t>
            </a:r>
            <a:br>
              <a:rPr lang="en-US" sz="2800" dirty="0" smtClean="0"/>
            </a:br>
            <a:r>
              <a:rPr lang="en-US" sz="2800" dirty="0" smtClean="0"/>
              <a:t>Draw a graph to keep track of the edges you have used…</a:t>
            </a:r>
            <a:endParaRPr lang="en-US" sz="2800" dirty="0"/>
          </a:p>
        </p:txBody>
      </p:sp>
      <p:graphicFrame>
        <p:nvGraphicFramePr>
          <p:cNvPr id="7" name="Table 6"/>
          <p:cNvGraphicFramePr>
            <a:graphicFrameLocks noGrp="1"/>
          </p:cNvGraphicFramePr>
          <p:nvPr>
            <p:extLst>
              <p:ext uri="{D42A27DB-BD31-4B8C-83A1-F6EECF244321}">
                <p14:modId xmlns:p14="http://schemas.microsoft.com/office/powerpoint/2010/main" val="4025174720"/>
              </p:ext>
            </p:extLst>
          </p:nvPr>
        </p:nvGraphicFramePr>
        <p:xfrm>
          <a:off x="854438" y="1526410"/>
          <a:ext cx="10418166" cy="5032649"/>
        </p:xfrm>
        <a:graphic>
          <a:graphicData uri="http://schemas.openxmlformats.org/drawingml/2006/table">
            <a:tbl>
              <a:tblPr/>
              <a:tblGrid>
                <a:gridCol w="1844016">
                  <a:extLst>
                    <a:ext uri="{9D8B030D-6E8A-4147-A177-3AD203B41FA5}">
                      <a16:colId xmlns:a16="http://schemas.microsoft.com/office/drawing/2014/main" val="20000"/>
                    </a:ext>
                  </a:extLst>
                </a:gridCol>
                <a:gridCol w="858456">
                  <a:extLst>
                    <a:ext uri="{9D8B030D-6E8A-4147-A177-3AD203B41FA5}">
                      <a16:colId xmlns:a16="http://schemas.microsoft.com/office/drawing/2014/main" val="20001"/>
                    </a:ext>
                  </a:extLst>
                </a:gridCol>
                <a:gridCol w="858456">
                  <a:extLst>
                    <a:ext uri="{9D8B030D-6E8A-4147-A177-3AD203B41FA5}">
                      <a16:colId xmlns:a16="http://schemas.microsoft.com/office/drawing/2014/main" val="20002"/>
                    </a:ext>
                  </a:extLst>
                </a:gridCol>
                <a:gridCol w="856374">
                  <a:extLst>
                    <a:ext uri="{9D8B030D-6E8A-4147-A177-3AD203B41FA5}">
                      <a16:colId xmlns:a16="http://schemas.microsoft.com/office/drawing/2014/main" val="20003"/>
                    </a:ext>
                  </a:extLst>
                </a:gridCol>
                <a:gridCol w="856374">
                  <a:extLst>
                    <a:ext uri="{9D8B030D-6E8A-4147-A177-3AD203B41FA5}">
                      <a16:colId xmlns:a16="http://schemas.microsoft.com/office/drawing/2014/main" val="20004"/>
                    </a:ext>
                  </a:extLst>
                </a:gridCol>
                <a:gridCol w="856374">
                  <a:extLst>
                    <a:ext uri="{9D8B030D-6E8A-4147-A177-3AD203B41FA5}">
                      <a16:colId xmlns:a16="http://schemas.microsoft.com/office/drawing/2014/main" val="20005"/>
                    </a:ext>
                  </a:extLst>
                </a:gridCol>
                <a:gridCol w="856374">
                  <a:extLst>
                    <a:ext uri="{9D8B030D-6E8A-4147-A177-3AD203B41FA5}">
                      <a16:colId xmlns:a16="http://schemas.microsoft.com/office/drawing/2014/main" val="20006"/>
                    </a:ext>
                  </a:extLst>
                </a:gridCol>
                <a:gridCol w="858456">
                  <a:extLst>
                    <a:ext uri="{9D8B030D-6E8A-4147-A177-3AD203B41FA5}">
                      <a16:colId xmlns:a16="http://schemas.microsoft.com/office/drawing/2014/main" val="20007"/>
                    </a:ext>
                  </a:extLst>
                </a:gridCol>
                <a:gridCol w="858456">
                  <a:extLst>
                    <a:ext uri="{9D8B030D-6E8A-4147-A177-3AD203B41FA5}">
                      <a16:colId xmlns:a16="http://schemas.microsoft.com/office/drawing/2014/main" val="20008"/>
                    </a:ext>
                  </a:extLst>
                </a:gridCol>
                <a:gridCol w="858456">
                  <a:extLst>
                    <a:ext uri="{9D8B030D-6E8A-4147-A177-3AD203B41FA5}">
                      <a16:colId xmlns:a16="http://schemas.microsoft.com/office/drawing/2014/main" val="20009"/>
                    </a:ext>
                  </a:extLst>
                </a:gridCol>
                <a:gridCol w="856374">
                  <a:extLst>
                    <a:ext uri="{9D8B030D-6E8A-4147-A177-3AD203B41FA5}">
                      <a16:colId xmlns:a16="http://schemas.microsoft.com/office/drawing/2014/main" val="20010"/>
                    </a:ext>
                  </a:extLst>
                </a:gridCol>
              </a:tblGrid>
              <a:tr h="1129259">
                <a:tc>
                  <a:txBody>
                    <a:bodyPr/>
                    <a:lstStyle/>
                    <a:p>
                      <a:pPr marL="0" marR="0">
                        <a:spcBef>
                          <a:spcPts val="0"/>
                        </a:spcBef>
                        <a:spcAft>
                          <a:spcPts val="0"/>
                        </a:spcAft>
                      </a:pPr>
                      <a:r>
                        <a:rPr lang="en-US" sz="2000" dirty="0">
                          <a:effectLst/>
                          <a:latin typeface="+mn-lt"/>
                          <a:ea typeface="Calibri" panose="020F0502020204030204" pitchFamily="34" charset="0"/>
                        </a:rPr>
                        <a:t> </a:t>
                      </a:r>
                    </a:p>
                  </a:txBody>
                  <a:tcPr marL="18415" marR="18415" marT="18415" marB="18415"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dirty="0">
                          <a:effectLst/>
                          <a:latin typeface="+mn-lt"/>
                          <a:ea typeface="Calibri" panose="020F0502020204030204" pitchFamily="34" charset="0"/>
                        </a:rPr>
                        <a:t>Ashland</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dirty="0">
                          <a:effectLst/>
                          <a:latin typeface="+mn-lt"/>
                          <a:ea typeface="Calibri" panose="020F0502020204030204" pitchFamily="34" charset="0"/>
                        </a:rPr>
                        <a:t>Astoria</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dirty="0">
                          <a:effectLst/>
                          <a:latin typeface="+mn-lt"/>
                          <a:ea typeface="Calibri" panose="020F0502020204030204" pitchFamily="34" charset="0"/>
                        </a:rPr>
                        <a:t>Bend</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dirty="0">
                          <a:effectLst/>
                          <a:latin typeface="+mn-lt"/>
                          <a:ea typeface="Calibri" panose="020F0502020204030204" pitchFamily="34" charset="0"/>
                        </a:rPr>
                        <a:t>Corvallis</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a:effectLst/>
                          <a:latin typeface="+mn-lt"/>
                          <a:ea typeface="Calibri" panose="020F0502020204030204" pitchFamily="34" charset="0"/>
                        </a:rPr>
                        <a:t>Crater Lake</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a:effectLst/>
                          <a:latin typeface="+mn-lt"/>
                          <a:ea typeface="Calibri" panose="020F0502020204030204" pitchFamily="34" charset="0"/>
                        </a:rPr>
                        <a:t>Eugene</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a:effectLst/>
                          <a:latin typeface="+mn-lt"/>
                          <a:ea typeface="Calibri" panose="020F0502020204030204" pitchFamily="34" charset="0"/>
                        </a:rPr>
                        <a:t>Newport</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a:effectLst/>
                          <a:latin typeface="+mn-lt"/>
                          <a:ea typeface="Calibri" panose="020F0502020204030204" pitchFamily="34" charset="0"/>
                        </a:rPr>
                        <a:t>Portland</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a:effectLst/>
                          <a:latin typeface="+mn-lt"/>
                          <a:ea typeface="Calibri" panose="020F0502020204030204" pitchFamily="34" charset="0"/>
                        </a:rPr>
                        <a:t>Salem</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2000">
                          <a:effectLst/>
                          <a:latin typeface="+mn-lt"/>
                          <a:ea typeface="Calibri" panose="020F0502020204030204" pitchFamily="34" charset="0"/>
                        </a:rPr>
                        <a:t>Seaside</a:t>
                      </a:r>
                    </a:p>
                  </a:txBody>
                  <a:tcPr marL="18415" marR="18415" marT="18415" marB="18415" vert="vert270"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90339">
                <a:tc>
                  <a:txBody>
                    <a:bodyPr/>
                    <a:lstStyle/>
                    <a:p>
                      <a:pPr marL="0" marR="0">
                        <a:spcBef>
                          <a:spcPts val="0"/>
                        </a:spcBef>
                        <a:spcAft>
                          <a:spcPts val="0"/>
                        </a:spcAft>
                      </a:pPr>
                      <a:r>
                        <a:rPr lang="en-US" sz="2000">
                          <a:effectLst/>
                          <a:latin typeface="+mn-lt"/>
                          <a:ea typeface="Calibri" panose="020F0502020204030204" pitchFamily="34" charset="0"/>
                        </a:rPr>
                        <a:t>Ashland</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374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200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223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108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178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252</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285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240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356</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0339">
                <a:tc>
                  <a:txBody>
                    <a:bodyPr/>
                    <a:lstStyle/>
                    <a:p>
                      <a:pPr marL="0" marR="0">
                        <a:spcBef>
                          <a:spcPts val="0"/>
                        </a:spcBef>
                        <a:spcAft>
                          <a:spcPts val="0"/>
                        </a:spcAft>
                      </a:pPr>
                      <a:r>
                        <a:rPr lang="en-US" sz="2000">
                          <a:effectLst/>
                          <a:latin typeface="+mn-lt"/>
                          <a:ea typeface="Calibri" panose="020F0502020204030204" pitchFamily="34" charset="0"/>
                        </a:rPr>
                        <a:t>Astoria</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374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255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166</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433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199</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135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95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136</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90339">
                <a:tc>
                  <a:txBody>
                    <a:bodyPr/>
                    <a:lstStyle/>
                    <a:p>
                      <a:pPr marL="0" marR="0">
                        <a:spcBef>
                          <a:spcPts val="0"/>
                        </a:spcBef>
                        <a:spcAft>
                          <a:spcPts val="0"/>
                        </a:spcAft>
                      </a:pPr>
                      <a:r>
                        <a:rPr lang="en-US" sz="2000">
                          <a:effectLst/>
                          <a:latin typeface="+mn-lt"/>
                          <a:ea typeface="Calibri" panose="020F0502020204030204" pitchFamily="34" charset="0"/>
                        </a:rPr>
                        <a:t>Bend</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200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255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128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277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128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180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160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131</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247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0339">
                <a:tc>
                  <a:txBody>
                    <a:bodyPr/>
                    <a:lstStyle/>
                    <a:p>
                      <a:pPr marL="0" marR="0">
                        <a:spcBef>
                          <a:spcPts val="0"/>
                        </a:spcBef>
                        <a:spcAft>
                          <a:spcPts val="0"/>
                        </a:spcAft>
                      </a:pPr>
                      <a:r>
                        <a:rPr lang="en-US" sz="2000">
                          <a:effectLst/>
                          <a:latin typeface="+mn-lt"/>
                          <a:ea typeface="Calibri" panose="020F0502020204030204" pitchFamily="34" charset="0"/>
                        </a:rPr>
                        <a:t>Corvallis</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223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166</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128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430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47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52</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84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155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0339">
                <a:tc>
                  <a:txBody>
                    <a:bodyPr/>
                    <a:lstStyle/>
                    <a:p>
                      <a:pPr marL="0" marR="0">
                        <a:spcBef>
                          <a:spcPts val="0"/>
                        </a:spcBef>
                        <a:spcAft>
                          <a:spcPts val="0"/>
                        </a:spcAft>
                      </a:pPr>
                      <a:r>
                        <a:rPr lang="en-US" sz="2000">
                          <a:effectLst/>
                          <a:latin typeface="+mn-lt"/>
                          <a:ea typeface="Calibri" panose="020F0502020204030204" pitchFamily="34" charset="0"/>
                        </a:rPr>
                        <a:t>Crater Lake</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108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433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277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430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453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478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344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389</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423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0339">
                <a:tc>
                  <a:txBody>
                    <a:bodyPr/>
                    <a:lstStyle/>
                    <a:p>
                      <a:pPr marL="0" marR="0">
                        <a:spcBef>
                          <a:spcPts val="0"/>
                        </a:spcBef>
                        <a:spcAft>
                          <a:spcPts val="0"/>
                        </a:spcAft>
                      </a:pPr>
                      <a:r>
                        <a:rPr lang="en-US" sz="2000">
                          <a:effectLst/>
                          <a:latin typeface="+mn-lt"/>
                          <a:ea typeface="Calibri" panose="020F0502020204030204" pitchFamily="34" charset="0"/>
                        </a:rPr>
                        <a:t>Eugene</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178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199</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128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453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91</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110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64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181</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0339">
                <a:tc>
                  <a:txBody>
                    <a:bodyPr/>
                    <a:lstStyle/>
                    <a:p>
                      <a:pPr marL="0" marR="0">
                        <a:spcBef>
                          <a:spcPts val="0"/>
                        </a:spcBef>
                        <a:spcAft>
                          <a:spcPts val="0"/>
                        </a:spcAft>
                      </a:pPr>
                      <a:r>
                        <a:rPr lang="en-US" sz="2000">
                          <a:effectLst/>
                          <a:latin typeface="+mn-lt"/>
                          <a:ea typeface="Calibri" panose="020F0502020204030204" pitchFamily="34" charset="0"/>
                        </a:rPr>
                        <a:t>Newport</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252</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135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180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52</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478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91</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114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83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117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90339">
                <a:tc>
                  <a:txBody>
                    <a:bodyPr/>
                    <a:lstStyle/>
                    <a:p>
                      <a:pPr marL="0" marR="0">
                        <a:spcBef>
                          <a:spcPts val="0"/>
                        </a:spcBef>
                        <a:spcAft>
                          <a:spcPts val="0"/>
                        </a:spcAft>
                      </a:pPr>
                      <a:r>
                        <a:rPr lang="en-US" sz="2000">
                          <a:effectLst/>
                          <a:latin typeface="+mn-lt"/>
                          <a:ea typeface="Calibri" panose="020F0502020204030204" pitchFamily="34" charset="0"/>
                        </a:rPr>
                        <a:t>Portland</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285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95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160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84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344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110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114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47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78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90339">
                <a:tc>
                  <a:txBody>
                    <a:bodyPr/>
                    <a:lstStyle/>
                    <a:p>
                      <a:pPr marL="0" marR="0">
                        <a:spcBef>
                          <a:spcPts val="0"/>
                        </a:spcBef>
                        <a:spcAft>
                          <a:spcPts val="0"/>
                        </a:spcAft>
                      </a:pPr>
                      <a:r>
                        <a:rPr lang="en-US" sz="2000">
                          <a:effectLst/>
                          <a:latin typeface="+mn-lt"/>
                          <a:ea typeface="Calibri" panose="020F0502020204030204" pitchFamily="34" charset="0"/>
                        </a:rPr>
                        <a:t>Salem</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240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136</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131</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40</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389</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64</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83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118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90339">
                <a:tc>
                  <a:txBody>
                    <a:bodyPr/>
                    <a:lstStyle/>
                    <a:p>
                      <a:pPr marL="0" marR="0">
                        <a:spcBef>
                          <a:spcPts val="0"/>
                        </a:spcBef>
                        <a:spcAft>
                          <a:spcPts val="0"/>
                        </a:spcAft>
                      </a:pPr>
                      <a:r>
                        <a:rPr lang="en-US" sz="2000">
                          <a:effectLst/>
                          <a:latin typeface="+mn-lt"/>
                          <a:ea typeface="Calibri" panose="020F0502020204030204" pitchFamily="34" charset="0"/>
                        </a:rPr>
                        <a:t>Seaside</a:t>
                      </a:r>
                    </a:p>
                  </a:txBody>
                  <a:tcPr marL="18415" marR="18415" marT="18415" marB="18415"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356</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247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155</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423</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181</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117</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a:effectLst/>
                          <a:latin typeface="+mn-lt"/>
                          <a:ea typeface="Calibri" panose="020F0502020204030204" pitchFamily="34" charset="0"/>
                        </a:rPr>
                        <a:t>78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118</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algn="ctr">
                        <a:spcBef>
                          <a:spcPts val="0"/>
                        </a:spcBef>
                        <a:spcAft>
                          <a:spcPts val="0"/>
                        </a:spcAft>
                      </a:pPr>
                      <a:r>
                        <a:rPr lang="en-US" sz="2000" dirty="0">
                          <a:effectLst/>
                          <a:latin typeface="+mn-lt"/>
                          <a:ea typeface="Calibri" panose="020F0502020204030204" pitchFamily="34" charset="0"/>
                        </a:rPr>
                        <a:t>-</a:t>
                      </a:r>
                    </a:p>
                  </a:txBody>
                  <a:tcPr marL="18415" marR="18415" marT="18415" marB="18415"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875071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397" y="338348"/>
            <a:ext cx="10515600" cy="1325563"/>
          </a:xfrm>
        </p:spPr>
        <p:txBody>
          <a:bodyPr>
            <a:noAutofit/>
          </a:bodyPr>
          <a:lstStyle/>
          <a:p>
            <a:r>
              <a:rPr lang="en-US" sz="3200" dirty="0" smtClean="0">
                <a:latin typeface="+mn-lt"/>
              </a:rPr>
              <a:t>A system of roads is to be built between six condos in a complex.  The developer wants to connect the complexes with as few roads as possible.  What are we looking for?   Solve it. </a:t>
            </a:r>
            <a:endParaRPr lang="en-US" sz="3200" dirty="0">
              <a:latin typeface="+mn-lt"/>
            </a:endParaRPr>
          </a:p>
        </p:txBody>
      </p:sp>
      <p:pic>
        <p:nvPicPr>
          <p:cNvPr id="4" name="Picture 3"/>
          <p:cNvPicPr>
            <a:picLocks noChangeAspect="1"/>
          </p:cNvPicPr>
          <p:nvPr/>
        </p:nvPicPr>
        <p:blipFill>
          <a:blip r:embed="rId2"/>
          <a:stretch>
            <a:fillRect/>
          </a:stretch>
        </p:blipFill>
        <p:spPr>
          <a:xfrm>
            <a:off x="263932" y="1925731"/>
            <a:ext cx="15295857" cy="4033366"/>
          </a:xfrm>
          <a:prstGeom prst="rect">
            <a:avLst/>
          </a:prstGeom>
        </p:spPr>
      </p:pic>
      <p:sp>
        <p:nvSpPr>
          <p:cNvPr id="5" name="TextBox 4"/>
          <p:cNvSpPr txBox="1"/>
          <p:nvPr/>
        </p:nvSpPr>
        <p:spPr>
          <a:xfrm>
            <a:off x="8304550" y="4285113"/>
            <a:ext cx="3327817" cy="1815882"/>
          </a:xfrm>
          <a:prstGeom prst="rect">
            <a:avLst/>
          </a:prstGeom>
          <a:noFill/>
        </p:spPr>
        <p:txBody>
          <a:bodyPr wrap="square" rtlCol="0">
            <a:spAutoFit/>
          </a:bodyPr>
          <a:lstStyle/>
          <a:p>
            <a:r>
              <a:rPr lang="en-US" sz="2800" dirty="0" smtClean="0"/>
              <a:t>How does this differ from our TSP where the UPS driver had to visit all of the cities?</a:t>
            </a:r>
            <a:endParaRPr lang="en-US" sz="2800" dirty="0"/>
          </a:p>
        </p:txBody>
      </p:sp>
    </p:spTree>
    <p:extLst>
      <p:ext uri="{BB962C8B-B14F-4D97-AF65-F5344CB8AC3E}">
        <p14:creationId xmlns:p14="http://schemas.microsoft.com/office/powerpoint/2010/main" val="674907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864" y="188444"/>
            <a:ext cx="10515600" cy="1325563"/>
          </a:xfrm>
        </p:spPr>
        <p:txBody>
          <a:bodyPr>
            <a:normAutofit/>
          </a:bodyPr>
          <a:lstStyle/>
          <a:p>
            <a:r>
              <a:rPr lang="en-US" sz="3200" u="sng" dirty="0" smtClean="0"/>
              <a:t>A bonus…..</a:t>
            </a:r>
            <a:r>
              <a:rPr lang="en-US" sz="3200" b="1" u="sng" dirty="0" smtClean="0">
                <a:solidFill>
                  <a:srgbClr val="FF0000"/>
                </a:solidFill>
              </a:rPr>
              <a:t>Searching trees</a:t>
            </a:r>
            <a:endParaRPr lang="en-US" sz="3200" b="1" u="sng" dirty="0">
              <a:solidFill>
                <a:srgbClr val="FF0000"/>
              </a:solidFill>
            </a:endParaRPr>
          </a:p>
        </p:txBody>
      </p:sp>
      <p:sp>
        <p:nvSpPr>
          <p:cNvPr id="3" name="Content Placeholder 2"/>
          <p:cNvSpPr>
            <a:spLocks noGrp="1"/>
          </p:cNvSpPr>
          <p:nvPr>
            <p:ph idx="1"/>
          </p:nvPr>
        </p:nvSpPr>
        <p:spPr>
          <a:xfrm>
            <a:off x="719528" y="1274164"/>
            <a:ext cx="6190938" cy="5156616"/>
          </a:xfrm>
        </p:spPr>
        <p:txBody>
          <a:bodyPr>
            <a:normAutofit/>
          </a:bodyPr>
          <a:lstStyle/>
          <a:p>
            <a:pPr marL="0" indent="0">
              <a:buNone/>
            </a:pPr>
            <a:r>
              <a:rPr lang="en-US" dirty="0" smtClean="0"/>
              <a:t>Remember the game 20 questions? A small handheld computer which asked questions to which you answer “yes” or “no”.  Miraculously, after 20 questions, this device almost always guessed what you were thinking (or pretty close to it). </a:t>
            </a:r>
          </a:p>
          <a:p>
            <a:endParaRPr lang="en-US" dirty="0" smtClean="0"/>
          </a:p>
          <a:p>
            <a:pPr marL="0" indent="0">
              <a:buNone/>
            </a:pPr>
            <a:r>
              <a:rPr lang="en-US" dirty="0" smtClean="0"/>
              <a:t>Pick a number between 1 and 100, inclusive.  How many guesses do you think it will take me to get it right, guaranteed?  (not counting chance)</a:t>
            </a:r>
            <a:endParaRPr lang="en-US" dirty="0"/>
          </a:p>
        </p:txBody>
      </p:sp>
    </p:spTree>
    <p:extLst>
      <p:ext uri="{BB962C8B-B14F-4D97-AF65-F5344CB8AC3E}">
        <p14:creationId xmlns:p14="http://schemas.microsoft.com/office/powerpoint/2010/main" val="2374389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724" name="Group 116"/>
          <p:cNvGraphicFramePr>
            <a:graphicFrameLocks noGrp="1"/>
          </p:cNvGraphicFramePr>
          <p:nvPr/>
        </p:nvGraphicFramePr>
        <p:xfrm>
          <a:off x="4133850" y="1304925"/>
          <a:ext cx="3905250" cy="482600"/>
        </p:xfrm>
        <a:graphic>
          <a:graphicData uri="http://schemas.openxmlformats.org/drawingml/2006/table">
            <a:tbl>
              <a:tblPr/>
              <a:tblGrid>
                <a:gridCol w="1952625">
                  <a:extLst>
                    <a:ext uri="{9D8B030D-6E8A-4147-A177-3AD203B41FA5}">
                      <a16:colId xmlns:a16="http://schemas.microsoft.com/office/drawing/2014/main" val="20000"/>
                    </a:ext>
                  </a:extLst>
                </a:gridCol>
                <a:gridCol w="1952625">
                  <a:extLst>
                    <a:ext uri="{9D8B030D-6E8A-4147-A177-3AD203B41FA5}">
                      <a16:colId xmlns:a16="http://schemas.microsoft.com/office/drawing/2014/main" val="20001"/>
                    </a:ext>
                  </a:extLst>
                </a:gridCol>
              </a:tblGrid>
              <a:tr h="482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Garamond" pitchFamily="18" charset="0"/>
                        </a:rPr>
                        <a:t>Range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Garamond" pitchFamily="18" charset="0"/>
                        </a:rPr>
                        <a:t># Questions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68661" name="Group 53"/>
          <p:cNvGraphicFramePr>
            <a:graphicFrameLocks noGrp="1"/>
          </p:cNvGraphicFramePr>
          <p:nvPr/>
        </p:nvGraphicFramePr>
        <p:xfrm>
          <a:off x="4143375" y="4832350"/>
          <a:ext cx="3905250" cy="755650"/>
        </p:xfrm>
        <a:graphic>
          <a:graphicData uri="http://schemas.openxmlformats.org/drawingml/2006/table">
            <a:tbl>
              <a:tblPr/>
              <a:tblGrid>
                <a:gridCol w="1952625">
                  <a:extLst>
                    <a:ext uri="{9D8B030D-6E8A-4147-A177-3AD203B41FA5}">
                      <a16:colId xmlns:a16="http://schemas.microsoft.com/office/drawing/2014/main" val="20000"/>
                    </a:ext>
                  </a:extLst>
                </a:gridCol>
                <a:gridCol w="1952625">
                  <a:extLst>
                    <a:ext uri="{9D8B030D-6E8A-4147-A177-3AD203B41FA5}">
                      <a16:colId xmlns:a16="http://schemas.microsoft.com/office/drawing/2014/main" val="20001"/>
                    </a:ext>
                  </a:extLst>
                </a:gridCol>
              </a:tblGrid>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rPr>
                        <a:t>1 - 1,000,000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Garamond"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68674" name="Group 66"/>
          <p:cNvGraphicFramePr>
            <a:graphicFrameLocks noGrp="1"/>
          </p:cNvGraphicFramePr>
          <p:nvPr/>
        </p:nvGraphicFramePr>
        <p:xfrm>
          <a:off x="4143375" y="4081464"/>
          <a:ext cx="3905250" cy="752475"/>
        </p:xfrm>
        <a:graphic>
          <a:graphicData uri="http://schemas.openxmlformats.org/drawingml/2006/table">
            <a:tbl>
              <a:tblPr/>
              <a:tblGrid>
                <a:gridCol w="1952625">
                  <a:extLst>
                    <a:ext uri="{9D8B030D-6E8A-4147-A177-3AD203B41FA5}">
                      <a16:colId xmlns:a16="http://schemas.microsoft.com/office/drawing/2014/main" val="20000"/>
                    </a:ext>
                  </a:extLst>
                </a:gridCol>
                <a:gridCol w="1952625">
                  <a:extLst>
                    <a:ext uri="{9D8B030D-6E8A-4147-A177-3AD203B41FA5}">
                      <a16:colId xmlns:a16="http://schemas.microsoft.com/office/drawing/2014/main" val="20001"/>
                    </a:ext>
                  </a:extLst>
                </a:gridCol>
              </a:tblGrid>
              <a:tr h="7524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rPr>
                        <a:t>1 - 100,000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Garamond"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68689" name="Group 81"/>
          <p:cNvGraphicFramePr>
            <a:graphicFrameLocks noGrp="1"/>
          </p:cNvGraphicFramePr>
          <p:nvPr/>
        </p:nvGraphicFramePr>
        <p:xfrm>
          <a:off x="4143375" y="3311525"/>
          <a:ext cx="3905250" cy="750888"/>
        </p:xfrm>
        <a:graphic>
          <a:graphicData uri="http://schemas.openxmlformats.org/drawingml/2006/table">
            <a:tbl>
              <a:tblPr/>
              <a:tblGrid>
                <a:gridCol w="1952625">
                  <a:extLst>
                    <a:ext uri="{9D8B030D-6E8A-4147-A177-3AD203B41FA5}">
                      <a16:colId xmlns:a16="http://schemas.microsoft.com/office/drawing/2014/main" val="20000"/>
                    </a:ext>
                  </a:extLst>
                </a:gridCol>
                <a:gridCol w="1952625">
                  <a:extLst>
                    <a:ext uri="{9D8B030D-6E8A-4147-A177-3AD203B41FA5}">
                      <a16:colId xmlns:a16="http://schemas.microsoft.com/office/drawing/2014/main" val="20001"/>
                    </a:ext>
                  </a:extLst>
                </a:gridCol>
              </a:tblGrid>
              <a:tr h="750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rPr>
                        <a:t>1 - 10,000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Garamond"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68702" name="Group 94"/>
          <p:cNvGraphicFramePr>
            <a:graphicFrameLocks noGrp="1"/>
          </p:cNvGraphicFramePr>
          <p:nvPr/>
        </p:nvGraphicFramePr>
        <p:xfrm>
          <a:off x="4143375" y="2549525"/>
          <a:ext cx="3905250" cy="750888"/>
        </p:xfrm>
        <a:graphic>
          <a:graphicData uri="http://schemas.openxmlformats.org/drawingml/2006/table">
            <a:tbl>
              <a:tblPr/>
              <a:tblGrid>
                <a:gridCol w="1952625">
                  <a:extLst>
                    <a:ext uri="{9D8B030D-6E8A-4147-A177-3AD203B41FA5}">
                      <a16:colId xmlns:a16="http://schemas.microsoft.com/office/drawing/2014/main" val="20000"/>
                    </a:ext>
                  </a:extLst>
                </a:gridCol>
                <a:gridCol w="1952625">
                  <a:extLst>
                    <a:ext uri="{9D8B030D-6E8A-4147-A177-3AD203B41FA5}">
                      <a16:colId xmlns:a16="http://schemas.microsoft.com/office/drawing/2014/main" val="20001"/>
                    </a:ext>
                  </a:extLst>
                </a:gridCol>
              </a:tblGrid>
              <a:tr h="750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rPr>
                        <a:t>1 - 1,000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Garamond"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68716" name="Group 108"/>
          <p:cNvGraphicFramePr>
            <a:graphicFrameLocks noGrp="1"/>
          </p:cNvGraphicFramePr>
          <p:nvPr/>
        </p:nvGraphicFramePr>
        <p:xfrm>
          <a:off x="4133850" y="1781175"/>
          <a:ext cx="3905250" cy="755650"/>
        </p:xfrm>
        <a:graphic>
          <a:graphicData uri="http://schemas.openxmlformats.org/drawingml/2006/table">
            <a:tbl>
              <a:tblPr/>
              <a:tblGrid>
                <a:gridCol w="1952625">
                  <a:extLst>
                    <a:ext uri="{9D8B030D-6E8A-4147-A177-3AD203B41FA5}">
                      <a16:colId xmlns:a16="http://schemas.microsoft.com/office/drawing/2014/main" val="20000"/>
                    </a:ext>
                  </a:extLst>
                </a:gridCol>
                <a:gridCol w="1952625">
                  <a:extLst>
                    <a:ext uri="{9D8B030D-6E8A-4147-A177-3AD203B41FA5}">
                      <a16:colId xmlns:a16="http://schemas.microsoft.com/office/drawing/2014/main" val="20001"/>
                    </a:ext>
                  </a:extLst>
                </a:gridCol>
              </a:tblGrid>
              <a:tr h="755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Garamond" pitchFamily="18" charset="0"/>
                        </a:rPr>
                        <a:t>1 - 100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Garamond"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 name="TextBox 1"/>
          <p:cNvSpPr txBox="1">
            <a:spLocks noChangeArrowheads="1"/>
          </p:cNvSpPr>
          <p:nvPr/>
        </p:nvSpPr>
        <p:spPr bwMode="auto">
          <a:xfrm>
            <a:off x="6781800" y="1931989"/>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7</a:t>
            </a:r>
          </a:p>
        </p:txBody>
      </p:sp>
      <p:sp>
        <p:nvSpPr>
          <p:cNvPr id="3" name="TextBox 2"/>
          <p:cNvSpPr txBox="1">
            <a:spLocks noChangeArrowheads="1"/>
          </p:cNvSpPr>
          <p:nvPr/>
        </p:nvSpPr>
        <p:spPr bwMode="auto">
          <a:xfrm>
            <a:off x="6667500" y="2705101"/>
            <a:ext cx="8382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10</a:t>
            </a:r>
          </a:p>
        </p:txBody>
      </p:sp>
      <p:sp>
        <p:nvSpPr>
          <p:cNvPr id="4" name="TextBox 3"/>
          <p:cNvSpPr txBox="1">
            <a:spLocks noChangeArrowheads="1"/>
          </p:cNvSpPr>
          <p:nvPr/>
        </p:nvSpPr>
        <p:spPr bwMode="auto">
          <a:xfrm>
            <a:off x="6667500" y="3455989"/>
            <a:ext cx="6477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14</a:t>
            </a:r>
          </a:p>
        </p:txBody>
      </p:sp>
      <p:sp>
        <p:nvSpPr>
          <p:cNvPr id="5" name="TextBox 4"/>
          <p:cNvSpPr txBox="1">
            <a:spLocks noChangeArrowheads="1"/>
          </p:cNvSpPr>
          <p:nvPr/>
        </p:nvSpPr>
        <p:spPr bwMode="auto">
          <a:xfrm>
            <a:off x="6667500" y="4191001"/>
            <a:ext cx="6477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17</a:t>
            </a:r>
          </a:p>
        </p:txBody>
      </p:sp>
      <p:sp>
        <p:nvSpPr>
          <p:cNvPr id="6" name="TextBox 5"/>
          <p:cNvSpPr txBox="1">
            <a:spLocks noChangeArrowheads="1"/>
          </p:cNvSpPr>
          <p:nvPr/>
        </p:nvSpPr>
        <p:spPr bwMode="auto">
          <a:xfrm>
            <a:off x="6667500" y="5029201"/>
            <a:ext cx="6477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t>20</a:t>
            </a:r>
          </a:p>
        </p:txBody>
      </p:sp>
      <p:sp>
        <p:nvSpPr>
          <p:cNvPr id="7" name="TextBox 6"/>
          <p:cNvSpPr txBox="1">
            <a:spLocks noChangeArrowheads="1"/>
          </p:cNvSpPr>
          <p:nvPr/>
        </p:nvSpPr>
        <p:spPr bwMode="auto">
          <a:xfrm>
            <a:off x="2286000" y="457201"/>
            <a:ext cx="784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en-US" altLang="en-US">
                <a:solidFill>
                  <a:srgbClr val="FF0000"/>
                </a:solidFill>
              </a:rPr>
              <a:t>How many questions for guessing a number between….</a:t>
            </a:r>
          </a:p>
        </p:txBody>
      </p:sp>
    </p:spTree>
    <p:custDataLst>
      <p:tags r:id="rId1"/>
    </p:custDataLst>
    <p:extLst>
      <p:ext uri="{BB962C8B-B14F-4D97-AF65-F5344CB8AC3E}">
        <p14:creationId xmlns:p14="http://schemas.microsoft.com/office/powerpoint/2010/main" val="2156657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pPr marL="0" indent="0">
              <a:buNone/>
            </a:pPr>
            <a:r>
              <a:rPr lang="en-US" i="1" dirty="0" smtClean="0"/>
              <a:t>College Mathematics for Everyday Life, </a:t>
            </a:r>
            <a:r>
              <a:rPr lang="en-US" dirty="0" smtClean="0"/>
              <a:t>Kathryn </a:t>
            </a:r>
            <a:r>
              <a:rPr lang="en-US" dirty="0" err="1" smtClean="0"/>
              <a:t>Kozak</a:t>
            </a:r>
            <a:r>
              <a:rPr lang="en-US" dirty="0" smtClean="0"/>
              <a:t> et al  (Coconino Community College) CC-BY-SA,</a:t>
            </a:r>
          </a:p>
          <a:p>
            <a:pPr marL="0" indent="0">
              <a:buNone/>
            </a:pPr>
            <a:r>
              <a:rPr lang="en-US" u="sng" dirty="0" smtClean="0">
                <a:hlinkClick r:id="rId2"/>
              </a:rPr>
              <a:t>http</a:t>
            </a:r>
            <a:r>
              <a:rPr lang="en-US" u="sng" dirty="0">
                <a:hlinkClick r:id="rId2"/>
              </a:rPr>
              <a:t>://</a:t>
            </a:r>
            <a:r>
              <a:rPr lang="en-US" u="sng" dirty="0" smtClean="0">
                <a:hlinkClick r:id="rId2"/>
              </a:rPr>
              <a:t>www.coconino.edu/resources/files/pdfs/academics/arts-and-sciences/MAT142/Chapter_6_GraphTheory.pdf</a:t>
            </a:r>
            <a:endParaRPr lang="en-US" u="sng" dirty="0" smtClean="0"/>
          </a:p>
          <a:p>
            <a:pPr marL="0" indent="0">
              <a:buNone/>
            </a:pPr>
            <a:endParaRPr lang="en-US" u="sng" dirty="0" smtClean="0"/>
          </a:p>
          <a:p>
            <a:pPr marL="0" indent="0">
              <a:buNone/>
            </a:pPr>
            <a:r>
              <a:rPr lang="en-US" i="1" dirty="0" smtClean="0"/>
              <a:t>Math in Society</a:t>
            </a:r>
            <a:r>
              <a:rPr lang="en-US" dirty="0" smtClean="0"/>
              <a:t>, David </a:t>
            </a:r>
            <a:r>
              <a:rPr lang="en-US" dirty="0" err="1" smtClean="0"/>
              <a:t>Lippman</a:t>
            </a:r>
            <a:r>
              <a:rPr lang="en-US" dirty="0" smtClean="0"/>
              <a:t>, CC-BY-SA, </a:t>
            </a:r>
            <a:r>
              <a:rPr lang="en-US" u="sng" dirty="0" smtClean="0">
                <a:hlinkClick r:id="rId3"/>
              </a:rPr>
              <a:t>http://www.opentextbookstore.com/mathinsociety/</a:t>
            </a:r>
            <a:r>
              <a:rPr lang="en-US" dirty="0" smtClean="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96063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What is the difference? </a:t>
            </a:r>
            <a:endParaRPr lang="en-US" b="1"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Between </a:t>
            </a:r>
          </a:p>
          <a:p>
            <a:r>
              <a:rPr lang="en-US" dirty="0" smtClean="0"/>
              <a:t>a snowplow that has to trace every street</a:t>
            </a:r>
          </a:p>
          <a:p>
            <a:r>
              <a:rPr lang="en-US" dirty="0"/>
              <a:t>a</a:t>
            </a:r>
            <a:r>
              <a:rPr lang="en-US" dirty="0" smtClean="0"/>
              <a:t> traveler who must visit every city</a:t>
            </a:r>
          </a:p>
          <a:p>
            <a:r>
              <a:rPr lang="en-US" dirty="0"/>
              <a:t>a</a:t>
            </a:r>
            <a:r>
              <a:rPr lang="en-US" dirty="0" smtClean="0"/>
              <a:t> network of towns that must be connected by cables</a:t>
            </a:r>
          </a:p>
          <a:p>
            <a:pPr marL="0" indent="0">
              <a:buNone/>
            </a:pPr>
            <a:endParaRPr lang="en-US" dirty="0"/>
          </a:p>
          <a:p>
            <a:pPr marL="0" indent="0">
              <a:buNone/>
            </a:pPr>
            <a:endParaRPr lang="en-US" dirty="0" smtClean="0"/>
          </a:p>
          <a:p>
            <a:pPr marL="0" indent="0">
              <a:buNone/>
            </a:pPr>
            <a:r>
              <a:rPr lang="en-US" dirty="0" smtClean="0"/>
              <a:t>The network of towns must be connected, but not in any particular order.  The snowplow and traveler each go from one vertex to the next in order…they can’t “jump around”. </a:t>
            </a:r>
            <a:endParaRPr lang="en-US" dirty="0"/>
          </a:p>
        </p:txBody>
      </p:sp>
    </p:spTree>
    <p:extLst>
      <p:ext uri="{BB962C8B-B14F-4D97-AF65-F5344CB8AC3E}">
        <p14:creationId xmlns:p14="http://schemas.microsoft.com/office/powerpoint/2010/main" val="1318705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235"/>
            <a:ext cx="10515600" cy="1325563"/>
          </a:xfrm>
        </p:spPr>
        <p:txBody>
          <a:bodyPr/>
          <a:lstStyle/>
          <a:p>
            <a:r>
              <a:rPr lang="en-US" dirty="0" smtClean="0"/>
              <a:t>Facebook is one type of network…</a:t>
            </a:r>
            <a:endParaRPr lang="en-US" dirty="0"/>
          </a:p>
        </p:txBody>
      </p:sp>
      <p:sp>
        <p:nvSpPr>
          <p:cNvPr id="3" name="Content Placeholder 2"/>
          <p:cNvSpPr>
            <a:spLocks noGrp="1"/>
          </p:cNvSpPr>
          <p:nvPr>
            <p:ph idx="1"/>
          </p:nvPr>
        </p:nvSpPr>
        <p:spPr>
          <a:xfrm>
            <a:off x="721217" y="1403798"/>
            <a:ext cx="10632583" cy="4773166"/>
          </a:xfrm>
        </p:spPr>
        <p:txBody>
          <a:bodyPr>
            <a:normAutofit fontScale="92500"/>
          </a:bodyPr>
          <a:lstStyle/>
          <a:p>
            <a:pPr marL="0" indent="0">
              <a:buNone/>
            </a:pPr>
            <a:r>
              <a:rPr lang="en-US" dirty="0" smtClean="0"/>
              <a:t>You may be connected to someone on social media, but through another person.  You don’t have to be connected to each person directly to still be connected. FB is an </a:t>
            </a:r>
            <a:r>
              <a:rPr lang="en-US" i="1" dirty="0" smtClean="0"/>
              <a:t>evolutionary network</a:t>
            </a:r>
            <a:r>
              <a:rPr lang="en-US" dirty="0" smtClean="0"/>
              <a:t>: it evolves and grows on its own.  </a:t>
            </a:r>
          </a:p>
          <a:p>
            <a:pPr marL="0" indent="0">
              <a:buNone/>
            </a:pPr>
            <a:endParaRPr lang="en-US" dirty="0"/>
          </a:p>
          <a:p>
            <a:pPr marL="0" indent="0">
              <a:spcBef>
                <a:spcPts val="0"/>
              </a:spcBef>
              <a:buNone/>
            </a:pPr>
            <a:r>
              <a:rPr lang="en-US" altLang="en-US" dirty="0" smtClean="0"/>
              <a:t>At the opposite end of the spectrum from </a:t>
            </a:r>
            <a:r>
              <a:rPr lang="en-US" altLang="en-US" i="1" dirty="0" smtClean="0"/>
              <a:t>evolutionary networks </a:t>
            </a:r>
            <a:r>
              <a:rPr lang="en-US" altLang="en-US" dirty="0" smtClean="0"/>
              <a:t>are </a:t>
            </a:r>
            <a:r>
              <a:rPr lang="en-US" altLang="en-US" b="1" dirty="0" smtClean="0"/>
              <a:t>networks that are centrally planned and carefully designed </a:t>
            </a:r>
            <a:r>
              <a:rPr lang="en-US" altLang="en-US" dirty="0" smtClean="0"/>
              <a:t>to meet certain </a:t>
            </a:r>
          </a:p>
          <a:p>
            <a:pPr marL="0" indent="0">
              <a:spcBef>
                <a:spcPts val="0"/>
              </a:spcBef>
              <a:buNone/>
            </a:pPr>
            <a:r>
              <a:rPr lang="en-US" altLang="en-US" dirty="0" smtClean="0"/>
              <a:t>goals and objectives. Often these types of networks are very expensive to build, and one of the primary considerations when designing such networks is </a:t>
            </a:r>
            <a:r>
              <a:rPr lang="en-US" altLang="en-US" b="1" u="sng" dirty="0" smtClean="0"/>
              <a:t>minimizing their cost</a:t>
            </a:r>
            <a:r>
              <a:rPr lang="en-US" altLang="en-US" dirty="0" smtClean="0"/>
              <a:t>. </a:t>
            </a:r>
          </a:p>
          <a:p>
            <a:pPr marL="0" indent="0">
              <a:spcBef>
                <a:spcPts val="0"/>
              </a:spcBef>
              <a:buNone/>
            </a:pPr>
            <a:endParaRPr lang="en-US" altLang="en-US" b="1" dirty="0" smtClean="0">
              <a:solidFill>
                <a:srgbClr val="FF0000"/>
              </a:solidFill>
            </a:endParaRPr>
          </a:p>
          <a:p>
            <a:pPr marL="0" indent="0">
              <a:spcBef>
                <a:spcPts val="0"/>
              </a:spcBef>
              <a:buNone/>
            </a:pPr>
            <a:r>
              <a:rPr lang="en-US" altLang="en-US" b="1" dirty="0" smtClean="0">
                <a:solidFill>
                  <a:srgbClr val="FF0000"/>
                </a:solidFill>
              </a:rPr>
              <a:t>Examples: </a:t>
            </a:r>
            <a:r>
              <a:rPr lang="en-US" altLang="en-US" dirty="0" smtClean="0"/>
              <a:t>networks of roads, fiber-optic cable lines, rail lines, power lines…</a:t>
            </a: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436119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59997"/>
            <a:ext cx="10515600" cy="1325563"/>
          </a:xfrm>
        </p:spPr>
        <p:txBody>
          <a:bodyPr>
            <a:noAutofit/>
          </a:bodyPr>
          <a:lstStyle/>
          <a:p>
            <a:r>
              <a:rPr lang="en-US" sz="3200" dirty="0" smtClean="0">
                <a:latin typeface="+mn-lt"/>
              </a:rPr>
              <a:t>We need to connect the all of the vertices, but not have a circuit (which would be redundant). We call this graph a </a:t>
            </a:r>
            <a:r>
              <a:rPr lang="en-US" sz="3200" b="1" dirty="0" smtClean="0">
                <a:solidFill>
                  <a:srgbClr val="FF0000"/>
                </a:solidFill>
                <a:latin typeface="+mn-lt"/>
              </a:rPr>
              <a:t>spanning tree</a:t>
            </a:r>
            <a:r>
              <a:rPr lang="en-US" sz="3200" dirty="0" smtClean="0">
                <a:latin typeface="+mn-lt"/>
              </a:rPr>
              <a:t>. It is not necessary to use all of the edges and many spanning trees may be possible. Trace a few here….</a:t>
            </a:r>
            <a:endParaRPr lang="en-US" sz="3200" dirty="0">
              <a:latin typeface="+mn-lt"/>
            </a:endParaRPr>
          </a:p>
        </p:txBody>
      </p:sp>
      <p:pic>
        <p:nvPicPr>
          <p:cNvPr id="4" name="Picture 3"/>
          <p:cNvPicPr>
            <a:picLocks noChangeAspect="1"/>
          </p:cNvPicPr>
          <p:nvPr/>
        </p:nvPicPr>
        <p:blipFill>
          <a:blip r:embed="rId2"/>
          <a:stretch>
            <a:fillRect/>
          </a:stretch>
        </p:blipFill>
        <p:spPr>
          <a:xfrm>
            <a:off x="1182427" y="2835638"/>
            <a:ext cx="7541847" cy="3341324"/>
          </a:xfrm>
          <a:prstGeom prst="rect">
            <a:avLst/>
          </a:prstGeom>
        </p:spPr>
      </p:pic>
    </p:spTree>
    <p:extLst>
      <p:ext uri="{BB962C8B-B14F-4D97-AF65-F5344CB8AC3E}">
        <p14:creationId xmlns:p14="http://schemas.microsoft.com/office/powerpoint/2010/main" val="3920248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couple more examples of trees.  What do they have in common?</a:t>
            </a:r>
            <a:endParaRPr lang="en-US" dirty="0"/>
          </a:p>
        </p:txBody>
      </p:sp>
      <p:pic>
        <p:nvPicPr>
          <p:cNvPr id="4" name="Picture 3"/>
          <p:cNvPicPr>
            <a:picLocks noChangeAspect="1"/>
          </p:cNvPicPr>
          <p:nvPr/>
        </p:nvPicPr>
        <p:blipFill>
          <a:blip r:embed="rId2"/>
          <a:stretch>
            <a:fillRect/>
          </a:stretch>
        </p:blipFill>
        <p:spPr>
          <a:xfrm rot="16200000">
            <a:off x="3396099" y="90221"/>
            <a:ext cx="4668326" cy="8162692"/>
          </a:xfrm>
          <a:prstGeom prst="rect">
            <a:avLst/>
          </a:prstGeom>
        </p:spPr>
      </p:pic>
    </p:spTree>
    <p:extLst>
      <p:ext uri="{BB962C8B-B14F-4D97-AF65-F5344CB8AC3E}">
        <p14:creationId xmlns:p14="http://schemas.microsoft.com/office/powerpoint/2010/main" val="1897596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67991" y="5087155"/>
            <a:ext cx="564663" cy="1378038"/>
          </a:xfrm>
        </p:spPr>
        <p:txBody>
          <a:bodyPr/>
          <a:lstStyle/>
          <a:p>
            <a:endParaRPr lang="en-US" dirty="0"/>
          </a:p>
        </p:txBody>
      </p:sp>
      <p:sp>
        <p:nvSpPr>
          <p:cNvPr id="6" name="Rectangle 3"/>
          <p:cNvSpPr>
            <a:spLocks noChangeArrowheads="1"/>
          </p:cNvSpPr>
          <p:nvPr/>
        </p:nvSpPr>
        <p:spPr bwMode="auto">
          <a:xfrm>
            <a:off x="619259" y="157596"/>
            <a:ext cx="1054873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Consider</a:t>
            </a:r>
            <a:r>
              <a:rPr kumimoji="0" lang="en-US" altLang="en-US" sz="24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A company requires reliable internet and phone connectivity between their five offices (named A, B, C, D, and E for simplicity) in New York, so they decide to lease dedicated lines from the phone company.  The phone company will charge for each link made.  The costs, in thousands of dollars per year, are shown in the graph.</a:t>
            </a:r>
            <a:endParaRPr kumimoji="0" lang="en-US" altLang="en-US" sz="2400" b="0" i="0" u="none" strike="noStrike" cap="none" normalizeH="0" baseline="0" dirty="0" smtClean="0">
              <a:ln>
                <a:noFill/>
              </a:ln>
              <a:solidFill>
                <a:schemeClr val="tx1"/>
              </a:solidFill>
              <a:effectLst/>
            </a:endParaRPr>
          </a:p>
        </p:txBody>
      </p:sp>
      <p:pic>
        <p:nvPicPr>
          <p:cNvPr id="8" name="Picture 7"/>
          <p:cNvPicPr>
            <a:picLocks noChangeAspect="1"/>
          </p:cNvPicPr>
          <p:nvPr/>
        </p:nvPicPr>
        <p:blipFill>
          <a:blip r:embed="rId2"/>
          <a:stretch>
            <a:fillRect/>
          </a:stretch>
        </p:blipFill>
        <p:spPr>
          <a:xfrm>
            <a:off x="4925978" y="2096588"/>
            <a:ext cx="5183937" cy="4101626"/>
          </a:xfrm>
          <a:prstGeom prst="rect">
            <a:avLst/>
          </a:prstGeom>
        </p:spPr>
      </p:pic>
      <p:sp>
        <p:nvSpPr>
          <p:cNvPr id="9" name="TextBox 8"/>
          <p:cNvSpPr txBox="1"/>
          <p:nvPr/>
        </p:nvSpPr>
        <p:spPr>
          <a:xfrm>
            <a:off x="785611" y="2884868"/>
            <a:ext cx="3464417" cy="3416320"/>
          </a:xfrm>
          <a:prstGeom prst="rect">
            <a:avLst/>
          </a:prstGeom>
          <a:noFill/>
        </p:spPr>
        <p:txBody>
          <a:bodyPr wrap="square" rtlCol="0">
            <a:spAutoFit/>
          </a:bodyPr>
          <a:lstStyle/>
          <a:p>
            <a:r>
              <a:rPr lang="en-US" sz="2400" dirty="0" smtClean="0"/>
              <a:t>What we are looking for is the cheapest way to connect all of the sites (vertices). Again, we do not want a </a:t>
            </a:r>
            <a:r>
              <a:rPr lang="en-US" sz="2400" dirty="0" err="1" smtClean="0"/>
              <a:t>circuit..that</a:t>
            </a:r>
            <a:r>
              <a:rPr lang="en-US" sz="2400" dirty="0" smtClean="0"/>
              <a:t> would be redundant and cost extra money. We just want a path from any vertex to any other vertex. </a:t>
            </a:r>
            <a:endParaRPr lang="en-US" sz="2400" dirty="0"/>
          </a:p>
        </p:txBody>
      </p:sp>
    </p:spTree>
    <p:extLst>
      <p:ext uri="{BB962C8B-B14F-4D97-AF65-F5344CB8AC3E}">
        <p14:creationId xmlns:p14="http://schemas.microsoft.com/office/powerpoint/2010/main" val="3352286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67991" y="5087155"/>
            <a:ext cx="564663" cy="1378038"/>
          </a:xfrm>
        </p:spPr>
        <p:txBody>
          <a:bodyPr/>
          <a:lstStyle/>
          <a:p>
            <a:endParaRPr lang="en-US" dirty="0"/>
          </a:p>
        </p:txBody>
      </p:sp>
      <p:sp>
        <p:nvSpPr>
          <p:cNvPr id="6" name="Rectangle 3"/>
          <p:cNvSpPr>
            <a:spLocks noChangeArrowheads="1"/>
          </p:cNvSpPr>
          <p:nvPr/>
        </p:nvSpPr>
        <p:spPr bwMode="auto">
          <a:xfrm>
            <a:off x="619259" y="94218"/>
            <a:ext cx="10548732"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b="1" dirty="0" smtClean="0">
                <a:cs typeface="Times New Roman" panose="02020603050405020304" pitchFamily="18" charset="0"/>
              </a:rPr>
              <a:t>A </a:t>
            </a:r>
            <a:r>
              <a:rPr lang="en-US" altLang="en-US" sz="2400" b="1" dirty="0" smtClean="0">
                <a:solidFill>
                  <a:srgbClr val="FF0000"/>
                </a:solidFill>
                <a:cs typeface="Times New Roman" panose="02020603050405020304" pitchFamily="18" charset="0"/>
              </a:rPr>
              <a:t>subgraph</a:t>
            </a:r>
            <a:r>
              <a:rPr lang="en-US" altLang="en-US" sz="2400" dirty="0" smtClean="0">
                <a:cs typeface="Times New Roman" panose="02020603050405020304" pitchFamily="18" charset="0"/>
              </a:rPr>
              <a:t> which contains all of the  vertices but not all of the edges of the original graph and is connected is called a </a:t>
            </a:r>
            <a:r>
              <a:rPr lang="en-US" altLang="en-US" sz="2400" b="1" dirty="0" smtClean="0">
                <a:solidFill>
                  <a:srgbClr val="FF0000"/>
                </a:solidFill>
                <a:cs typeface="Times New Roman" panose="02020603050405020304" pitchFamily="18" charset="0"/>
              </a:rPr>
              <a:t>Spanning Tree</a:t>
            </a:r>
            <a:r>
              <a:rPr lang="en-US" altLang="en-US" sz="2400" dirty="0" smtClean="0">
                <a:cs typeface="Times New Roman" panose="02020603050405020304" pitchFamily="18" charset="0"/>
              </a:rPr>
              <a:t>. </a:t>
            </a:r>
            <a:endParaRPr lang="en-US" altLang="en-US" sz="24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smtClean="0">
              <a:ln>
                <a:noFill/>
              </a:ln>
              <a:solidFill>
                <a:schemeClr val="tx1"/>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smtClean="0">
                <a:cs typeface="Times New Roman" panose="02020603050405020304" pitchFamily="18" charset="0"/>
              </a:rPr>
              <a:t>Even more, we want the </a:t>
            </a:r>
            <a:r>
              <a:rPr lang="en-US" altLang="en-US" sz="2400" b="1" dirty="0" smtClean="0">
                <a:solidFill>
                  <a:srgbClr val="FF0000"/>
                </a:solidFill>
                <a:cs typeface="Times New Roman" panose="02020603050405020304" pitchFamily="18" charset="0"/>
              </a:rPr>
              <a:t>Minimum Cost Spanning Tree </a:t>
            </a:r>
            <a:r>
              <a:rPr lang="en-US" altLang="en-US" sz="2400" dirty="0" smtClean="0">
                <a:cs typeface="Times New Roman" panose="02020603050405020304" pitchFamily="18" charset="0"/>
              </a:rPr>
              <a:t>(MCST) or (MST).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smtClean="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smtClean="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smtClean="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smtClean="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smtClean="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smtClean="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i="1" dirty="0" smtClean="0">
                <a:cs typeface="Times New Roman" panose="02020603050405020304" pitchFamily="18" charset="0"/>
              </a:rPr>
              <a:t>Sometimes, we want a </a:t>
            </a:r>
            <a:r>
              <a:rPr lang="en-US" altLang="en-US" sz="2400" i="1" dirty="0" smtClean="0">
                <a:solidFill>
                  <a:srgbClr val="0070C0"/>
                </a:solidFill>
                <a:cs typeface="Times New Roman" panose="02020603050405020304" pitchFamily="18" charset="0"/>
              </a:rPr>
              <a:t>Maximum Cost Spanning Tree </a:t>
            </a:r>
            <a:r>
              <a:rPr lang="en-US" altLang="en-US" sz="2400" i="1" dirty="0" smtClean="0">
                <a:cs typeface="Times New Roman" panose="02020603050405020304" pitchFamily="18" charset="0"/>
              </a:rPr>
              <a:t>(</a:t>
            </a:r>
            <a:r>
              <a:rPr lang="en-US" altLang="en-US" sz="2400" i="1" dirty="0" err="1" smtClean="0">
                <a:cs typeface="Times New Roman" panose="02020603050405020304" pitchFamily="18" charset="0"/>
              </a:rPr>
              <a:t>MaxST</a:t>
            </a:r>
            <a:r>
              <a:rPr lang="en-US" altLang="en-US" sz="2400" i="1" dirty="0" smtClean="0">
                <a:cs typeface="Times New Roman" panose="02020603050405020304" pitchFamily="18" charset="0"/>
              </a:rPr>
              <a:t>).  Pay attention to context….</a:t>
            </a:r>
            <a:endParaRPr kumimoji="0" lang="en-US" altLang="en-US" sz="2400" b="0" i="1" u="none" strike="noStrike" cap="none" normalizeH="0" baseline="0" dirty="0" smtClean="0">
              <a:ln>
                <a:noFill/>
              </a:ln>
              <a:solidFill>
                <a:schemeClr val="tx1"/>
              </a:solidFill>
              <a:effectLst/>
            </a:endParaRPr>
          </a:p>
        </p:txBody>
      </p:sp>
      <p:pic>
        <p:nvPicPr>
          <p:cNvPr id="8" name="Picture 7"/>
          <p:cNvPicPr>
            <a:picLocks noChangeAspect="1"/>
          </p:cNvPicPr>
          <p:nvPr/>
        </p:nvPicPr>
        <p:blipFill>
          <a:blip r:embed="rId2"/>
          <a:stretch>
            <a:fillRect/>
          </a:stretch>
        </p:blipFill>
        <p:spPr>
          <a:xfrm>
            <a:off x="3446639" y="1694776"/>
            <a:ext cx="4481847" cy="3546120"/>
          </a:xfrm>
          <a:prstGeom prst="rect">
            <a:avLst/>
          </a:prstGeom>
        </p:spPr>
      </p:pic>
    </p:spTree>
    <p:extLst>
      <p:ext uri="{BB962C8B-B14F-4D97-AF65-F5344CB8AC3E}">
        <p14:creationId xmlns:p14="http://schemas.microsoft.com/office/powerpoint/2010/main" val="3028091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smtClean="0">
                <a:solidFill>
                  <a:srgbClr val="FF0000"/>
                </a:solidFill>
              </a:rPr>
              <a:t>Kruskal’s</a:t>
            </a:r>
            <a:r>
              <a:rPr lang="en-US" sz="3600" b="1" dirty="0" smtClean="0">
                <a:solidFill>
                  <a:srgbClr val="FF0000"/>
                </a:solidFill>
              </a:rPr>
              <a:t> Algorithm </a:t>
            </a:r>
            <a:r>
              <a:rPr lang="en-US" sz="3600" dirty="0" smtClean="0"/>
              <a:t>for Minimum Cost Spanning Trees: </a:t>
            </a:r>
            <a:endParaRPr lang="en-US" sz="3600" dirty="0"/>
          </a:p>
        </p:txBody>
      </p:sp>
      <p:sp>
        <p:nvSpPr>
          <p:cNvPr id="3" name="Content Placeholder 2"/>
          <p:cNvSpPr>
            <a:spLocks noGrp="1"/>
          </p:cNvSpPr>
          <p:nvPr>
            <p:ph idx="1"/>
          </p:nvPr>
        </p:nvSpPr>
        <p:spPr>
          <a:xfrm>
            <a:off x="374560" y="2086376"/>
            <a:ext cx="6966397" cy="4193617"/>
          </a:xfrm>
        </p:spPr>
        <p:txBody>
          <a:bodyPr/>
          <a:lstStyle/>
          <a:p>
            <a:pPr marL="514350" indent="-514350">
              <a:buFont typeface="+mj-lt"/>
              <a:buAutoNum type="arabicPeriod"/>
            </a:pPr>
            <a:r>
              <a:rPr lang="en-US" dirty="0"/>
              <a:t>L</a:t>
            </a:r>
            <a:r>
              <a:rPr lang="en-US" dirty="0" smtClean="0"/>
              <a:t>ist the edges of the graph, least to greatest. </a:t>
            </a:r>
          </a:p>
          <a:p>
            <a:pPr marL="514350" indent="-514350">
              <a:buFont typeface="+mj-lt"/>
              <a:buAutoNum type="arabicPeriod"/>
            </a:pPr>
            <a:r>
              <a:rPr lang="en-US" dirty="0" smtClean="0"/>
              <a:t>Select the cheapest unused edge available which connects a new vertex but does not form a circuit (no closed loops).  It is ok to have the degree of the vertex greater than two! (Unlike Cheapest Link). </a:t>
            </a:r>
          </a:p>
          <a:p>
            <a:pPr marL="514350" indent="-514350">
              <a:buFont typeface="+mj-lt"/>
              <a:buAutoNum type="arabicPeriod"/>
            </a:pPr>
            <a:r>
              <a:rPr lang="en-US" dirty="0" smtClean="0"/>
              <a:t>Repeat until all vertices are connected in a spanning tree. </a:t>
            </a:r>
          </a:p>
        </p:txBody>
      </p:sp>
      <p:pic>
        <p:nvPicPr>
          <p:cNvPr id="4" name="Picture 3"/>
          <p:cNvPicPr>
            <a:picLocks noChangeAspect="1"/>
          </p:cNvPicPr>
          <p:nvPr/>
        </p:nvPicPr>
        <p:blipFill>
          <a:blip r:embed="rId2"/>
          <a:stretch>
            <a:fillRect/>
          </a:stretch>
        </p:blipFill>
        <p:spPr>
          <a:xfrm>
            <a:off x="7480223" y="1690688"/>
            <a:ext cx="4514493" cy="4412557"/>
          </a:xfrm>
          <a:prstGeom prst="rect">
            <a:avLst/>
          </a:prstGeom>
        </p:spPr>
      </p:pic>
    </p:spTree>
    <p:extLst>
      <p:ext uri="{BB962C8B-B14F-4D97-AF65-F5344CB8AC3E}">
        <p14:creationId xmlns:p14="http://schemas.microsoft.com/office/powerpoint/2010/main" val="545268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Use </a:t>
            </a:r>
            <a:r>
              <a:rPr lang="en-US" sz="3200" b="1" dirty="0" err="1" smtClean="0">
                <a:solidFill>
                  <a:srgbClr val="FF0000"/>
                </a:solidFill>
              </a:rPr>
              <a:t>Kruskal’s</a:t>
            </a:r>
            <a:r>
              <a:rPr lang="en-US" sz="3200" b="1" dirty="0" smtClean="0">
                <a:solidFill>
                  <a:srgbClr val="FF0000"/>
                </a:solidFill>
              </a:rPr>
              <a:t> Algorithm </a:t>
            </a:r>
            <a:r>
              <a:rPr lang="en-US" sz="3200" dirty="0" smtClean="0"/>
              <a:t>to find the cheapest way to connect the five offices. </a:t>
            </a:r>
            <a:endParaRPr lang="en-US" sz="3200" dirty="0"/>
          </a:p>
        </p:txBody>
      </p:sp>
      <p:pic>
        <p:nvPicPr>
          <p:cNvPr id="4" name="Picture 3"/>
          <p:cNvPicPr>
            <a:picLocks noChangeAspect="1"/>
          </p:cNvPicPr>
          <p:nvPr/>
        </p:nvPicPr>
        <p:blipFill>
          <a:blip r:embed="rId2"/>
          <a:stretch>
            <a:fillRect/>
          </a:stretch>
        </p:blipFill>
        <p:spPr>
          <a:xfrm>
            <a:off x="1671852" y="1229314"/>
            <a:ext cx="4986525" cy="4873931"/>
          </a:xfrm>
          <a:prstGeom prst="rect">
            <a:avLst/>
          </a:prstGeom>
        </p:spPr>
      </p:pic>
    </p:spTree>
    <p:extLst>
      <p:ext uri="{BB962C8B-B14F-4D97-AF65-F5344CB8AC3E}">
        <p14:creationId xmlns:p14="http://schemas.microsoft.com/office/powerpoint/2010/main" val="4395721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942</Words>
  <Application>Microsoft Office PowerPoint</Application>
  <PresentationFormat>Widescreen</PresentationFormat>
  <Paragraphs>194</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MS PGothic</vt:lpstr>
      <vt:lpstr>Arial</vt:lpstr>
      <vt:lpstr>Calibri</vt:lpstr>
      <vt:lpstr>Calibri Light</vt:lpstr>
      <vt:lpstr>Garamond</vt:lpstr>
      <vt:lpstr>source sans pro</vt:lpstr>
      <vt:lpstr>Times New Roman</vt:lpstr>
      <vt:lpstr>Office Theme</vt:lpstr>
      <vt:lpstr>Graph Theory and Management Science: Networks and Spanning Trees</vt:lpstr>
      <vt:lpstr>What is the difference? </vt:lpstr>
      <vt:lpstr>Facebook is one type of network…</vt:lpstr>
      <vt:lpstr>We need to connect the all of the vertices, but not have a circuit (which would be redundant). We call this graph a spanning tree. It is not necessary to use all of the edges and many spanning trees may be possible. Trace a few here….</vt:lpstr>
      <vt:lpstr>A couple more examples of trees.  What do they have in common?</vt:lpstr>
      <vt:lpstr>PowerPoint Presentation</vt:lpstr>
      <vt:lpstr>PowerPoint Presentation</vt:lpstr>
      <vt:lpstr>Kruskal’s Algorithm for Minimum Cost Spanning Trees: </vt:lpstr>
      <vt:lpstr>Use Kruskal’s Algorithm to find the cheapest way to connect the five offices. </vt:lpstr>
      <vt:lpstr>PowerPoint Presentation</vt:lpstr>
      <vt:lpstr>Try this one: A power company wants to find the cheapest way to connect ten Oregon cities to the power grid. What are we looking for?  Draw a graph to keep track of the edges you have used…</vt:lpstr>
      <vt:lpstr>A system of roads is to be built between six condos in a complex.  The developer wants to connect the complexes with as few roads as possible.  What are we looking for?   Solve it. </vt:lpstr>
      <vt:lpstr>A bonus…..Searching trees</vt:lpstr>
      <vt:lpstr>PowerPoint Presentation</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Peggy</dc:creator>
  <cp:lastModifiedBy>Beauregard, Margaret</cp:lastModifiedBy>
  <cp:revision>14</cp:revision>
  <dcterms:created xsi:type="dcterms:W3CDTF">2018-07-30T18:57:37Z</dcterms:created>
  <dcterms:modified xsi:type="dcterms:W3CDTF">2018-10-09T03:07:58Z</dcterms:modified>
</cp:coreProperties>
</file>